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5143500" type="screen16x9"/>
  <p:notesSz cx="6797675" cy="99266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5" d="100"/>
          <a:sy n="95" d="100"/>
        </p:scale>
        <p:origin x="120"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721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1 – Introduction
Monsieur le Président, Mesdames et Messieurs les Secrétaires généraux, Chers collègues,
Merci de nous donner l'occasion de partager l'expérience de l'Assemblée de la Polynésie française.
Au-delà de leur mission d'appui aux élus, les administrations parlementaires ont aussi un rôle essentiel : rapprocher les citoyens de leurs institutions et faire vivre la démocratie.
C'est cette conviction qui guide l'action de notre Assemblée depuis plusieurs années.
Nous souhaitons aujourd'hui partager avec vous cette expérience.</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11 – Script Jeanne Santini
L'éducation à la démocratie ne s'adresse pas uniquement aux plus jeunes. Elle concerne également celles et ceux qui, tout au long de leur vie, ont contribué au développement de notre société.
C'est dans cet esprit que l'Assemblée de la Polynésie française a mis en place, en partenariat avec les communes, un dispositif d'accueil des Matahiapo.
Pour beaucoup des participants, il s'agit d'une première visite de l'Assemblée. Cette initiative contribue ainsi à renforcer le lien entre les citoyens et leur Parlement.</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12 – Script Jeanne Santini
L'éducation à la démocratie ne concerne pas uniquement les publics scolaires. Elle s'adresse également à l'ensemble des citoyens, quel que soit leur âge.
C'est dans cet esprit que nous organisons chaque année la Nuit du droit.
La dernière édition a ainsi réuni près d'un millier de participants, témoignant de l'intérêt croissant des Polynésiens pour la découverte de leurs institutions.
Tout au long de l'année, les séances publiques de l'Assemblée sont librement accessibles, sans inscription préalable. L'ensemble des séances est retransmis en direct sur les supports numériques de l'Assemblée.</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13 – Script Rumia Atai
Enfin, certaines actions s'adressent à l'ensemble de la population, quel que soit son âge ou son lieu de résidence.
Dans un territoire aussi vaste que la Polynésie française, il n'est pas toujours possible de venir jusqu'à l'Assemblée. Il nous appartient donc d'aller vers les citoyens et de leur proposer une information institutionnelle accessible, où qu'ils se trouvent.
Nous développons ainsi une communication multicanale, grâce à notre site internet, à nos réseaux sociaux, à nos publications institutionnelles, à nos supports audiovisuels et à nos kits pédagogiques.
Notre ambition est simple : rendre l'information institutionnelle plus lisible, plus accessible et plus proche des citoyens.</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14 – Transition Partie 3
À travers les différents dispositifs que nous venons de vous présenter, notre objectif est toujours le même : rapprocher durablement les citoyens de leur Parlement et renforcer leur compréhension des institutions.
Cette démarche s'inscrit dans une dynamique d'amélioration continue.
L'éducation à la démocratie évolue avec les attentes de la société, les usages numériques et les besoins des différents publics.
C'est pourquoi nous poursuivons aujourd'hui plusieurs projets destinés à aller encore plus loin.</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15 – Script Jeanne Santini
Notre premier objectif est de concrétiser le projet de Parlement des jeunes.
Nous souhaitons également poursuivre le développement de nos outils numériques. Le déploiement progressif d'un réseau de vingt-cinq écrans d'information permettra d'améliorer l'accueil des visiteurs.
Notre ambition est aussi de mieux accompagner les habitants des archipels éloignés grâce à une plateforme numérique.
Ces projets traduisent une conviction simple : une démocratie vivante suppose des institutions capables d'évoluer avec leur époque.</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16 – Conclusion – Script Jeanne Santini
Pour conclure, nous souhaiterions revenir à la question qui nous était posée aujourd'hui.
Quel rôle les administrations parlementaires peuvent-elles jouer dans l'éducation à la démocratie ?
Notre expérience nous conduit à répondre qu'il s'agit d'un rôle essentiel.
En ouvrant les portes du Parlement, en créant des espaces de rencontre, en développant des outils pédagogiques et en accompagnant les citoyens à chaque étape de leur vie, les administrations parlementaires participent pleinement au renforcement de la confiance dans les institutions.
Nous espérons que l'expérience de l'Assemblée de la Polynésie française pourra nourrir vos réflexions.
Je vous remercie de votre attention.</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3 – Script Jeanne Santini
Avant de vous présenter nos actions, il est important de comprendre le principal défi auquel notre Assemblée est confrontée.
La Polynésie française est un territoire maritime dont l'étendue est comparable à celle de l'Europe. Nos 118 îles sont réparties sur cinq archipels, séparés parfois par plusieurs centaines, voire plusieurs milliers de kilomètres.
Cette réalité géographique ne complique pas seulement les déplacements. Elle rend également plus difficile la diffusion de l'information institutionnelle et le lien entre les citoyens et leurs institutions.
À cette contrainte s'ajoute une fracture numérique : toutes les îles ne bénéficient pas des mêmes conditions d'accès aux outils et aux services numériques.
Pour notre administration parlementaire, l'enjeu est donc de faire en sorte que l'éloignement géographique ne devienne pas un éloignement démocratique.</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4 – Script Jeanne SANTINI
Face à ces défis, notre Assemblée a développé une stratégie simple et cohérente, fondée sur trois étapes complémentaires.
La première consiste à faire découvrir les institutions, afin que chacun puisse comprendre leur rôle et leur place dans notre démocratie.
La deuxième vise à faire comprendre le fonctionnement du débat démocratique, en montrant comment les décisions publiques sont préparées, discutées et adoptées.
Enfin, la troisième étape consiste à donner aux citoyens l'envie et les moyens de participer à la vie démocratique, chacun à son niveau.
Notre administration ne se contente donc pas d'organiser des événements : elle conduit une véritable politique de médiation institutionnelle.</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5 – Transition Partie 2
Nous vous proposons maintenant d'illustrer cette stratégie à travers plusieurs actions concrètes mises en œuvre par l'Assemblée de la Polynésie française.
Nous avons choisi une approche simple : suivre le parcours d'un citoyen, de l'enfance jusqu'au grand âge, afin de montrer que l'éducation à la démocratie peut se construire tout au long de la vie.</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6 – Script Rumia Atai
Notre démarche repose sur une conviction simple : l'éducation à la démocratie ne se limite pas à un âge de la vie. Elle peut se construire, se renforcer ou se renouveler à tout moment.
Les attentes d'un enfant, d'un adolescent, d'un étudiant, d'un adulte ou d'une personne âgée sont naturellement différentes.
C'est pourquoi nous avons développé des actions adaptées à chacun de ces publics, tout en poursuivant une même ambition : permettre à chaque citoyen de mieux comprendre les institutions.</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7 – Script Rumia Atai
Notre première mission consiste à ouvrir les portes de l'Assemblée au plus grand nombre.
Chaque année, nous accueillons plus de deux mille visiteurs issus d'horizons très différents : élèves, étudiants, associations, centres de loisirs, centres de formation, visiteurs individuels ou encore délégations étrangères.
Chaque visite est adaptée au public accueilli.
Pour les visites scolaires, le président de la commission de l'éducation participe très régulièrement à ces rencontres. Sa présence permet d'instaurer un dialogue direct avec les élèves.</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8 – Script Rumia Atai
Au-delà de la découverte, nous souhaitons permettre aux jeunes de vivre concrètement l'expérience démocratique.
C'est tout l'objectif de l'Assemblée des représentants juniors de la Polynésie française, organisée en partenariat avec le ministère de l'Éducation.
Pendant plusieurs mois, les élèves suivent les différentes étapes d'un véritable parcours parlementaire.
Ils élisent leurs représentants, conduisent une campagne électorale, élaborent des propositions, travaillent en commission puis débattent dans l'hémicycle dans les mêmes conditions que les représentants de l'Assemblée.</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9 – Script Rumia Atai
À l'adolescence, notre objectif est de développer la curiosité, l'esprit critique et l'envie de s'engager dans la vie citoyenne.
C'est dans cette perspective que nous organisons, en partenariat avec le ministère de l'Éducation, le Tournoi des jeunes citoyens, un concours ouvert à l'ensemble des élèves de troisième de Polynésie française.
Cette démarche est complétée par la tournée du Président de l'Assemblée dans les collèges.
Nous constatons que ces échanges, fondés sur le dialogue et la proximité, permettent de rendre les institutions plus concrètes et de susciter chez les jeunes un véritable intérêt pour la vie publique.</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r>
              <a:rPr lang="en-US" dirty="0"/>
              <a:t>Slide 10 – Script Rumia Atai
Nous avons également souhaité renforcer nos liens avec l'enseignement supérieur en développant le dispositif des Jeunes Cadres Polynésiens, en partenariat avec l'Université de la Polynésie française et l'ISEPP.
Chaque année, les étudiants intéressés doivent déposer un dossier de candidature.
Les étudiants sélectionnés effectuent ensuite une véritable immersion de six mois au sein de l'Assemblée.
À l'issue de leur parcours, ils présentent un rapport devant un jury de l'Assemblée.</a:t>
            </a:r>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3A5C"/>
        </a:solidFill>
        <a:effectLst/>
      </p:bgPr>
    </p:bg>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103509F-E06B-BE19-04E2-C56A2C2A5551}"/>
              </a:ext>
            </a:extLst>
          </p:cNvPr>
          <p:cNvPicPr>
            <a:picLocks noChangeAspect="1"/>
          </p:cNvPicPr>
          <p:nvPr/>
        </p:nvPicPr>
        <p:blipFill>
          <a:blip r:embed="rId3"/>
          <a:srcRect l="350" t="21101" r="204" b="24652"/>
          <a:stretch>
            <a:fillRect/>
          </a:stretch>
        </p:blipFill>
        <p:spPr>
          <a:xfrm>
            <a:off x="1116899" y="2952330"/>
            <a:ext cx="6469295" cy="1887042"/>
          </a:xfrm>
          <a:prstGeom prst="rect">
            <a:avLst/>
          </a:prstGeom>
          <a:ln>
            <a:noFill/>
          </a:ln>
          <a:effectLst>
            <a:outerShdw blurRad="292100" dist="139700" dir="2700000" algn="tl" rotWithShape="0">
              <a:srgbClr val="333333">
                <a:alpha val="65000"/>
              </a:srgbClr>
            </a:outerShdw>
          </a:effectLst>
        </p:spPr>
      </p:pic>
      <p:sp>
        <p:nvSpPr>
          <p:cNvPr id="2" name="Shape 0"/>
          <p:cNvSpPr/>
          <p:nvPr/>
        </p:nvSpPr>
        <p:spPr>
          <a:xfrm>
            <a:off x="6741558" y="-1207279"/>
            <a:ext cx="3657600" cy="3657600"/>
          </a:xfrm>
          <a:prstGeom prst="ellipse">
            <a:avLst/>
          </a:prstGeom>
          <a:solidFill>
            <a:srgbClr val="1D6FA4">
              <a:alpha val="40000"/>
            </a:srgbClr>
          </a:solidFill>
          <a:ln w="12700">
            <a:solidFill>
              <a:srgbClr val="1D6FA4"/>
            </a:solidFill>
            <a:prstDash val="solid"/>
          </a:ln>
        </p:spPr>
      </p:sp>
      <p:sp>
        <p:nvSpPr>
          <p:cNvPr id="3" name="Shape 1"/>
          <p:cNvSpPr/>
          <p:nvPr/>
        </p:nvSpPr>
        <p:spPr>
          <a:xfrm>
            <a:off x="7143329" y="-365760"/>
            <a:ext cx="2286000" cy="2286000"/>
          </a:xfrm>
          <a:prstGeom prst="ellipse">
            <a:avLst/>
          </a:prstGeom>
          <a:solidFill>
            <a:srgbClr val="0E9AA7">
              <a:alpha val="45000"/>
            </a:srgbClr>
          </a:solidFill>
          <a:ln w="12700">
            <a:solidFill>
              <a:srgbClr val="0E9AA7"/>
            </a:solidFill>
            <a:prstDash val="solid"/>
          </a:ln>
        </p:spPr>
      </p:sp>
      <p:sp>
        <p:nvSpPr>
          <p:cNvPr id="5" name="Text 3"/>
          <p:cNvSpPr/>
          <p:nvPr/>
        </p:nvSpPr>
        <p:spPr>
          <a:xfrm>
            <a:off x="457200" y="136249"/>
            <a:ext cx="8229600" cy="1645920"/>
          </a:xfrm>
          <a:prstGeom prst="rect">
            <a:avLst/>
          </a:prstGeom>
          <a:noFill/>
          <a:ln/>
        </p:spPr>
        <p:txBody>
          <a:bodyPr wrap="square" rtlCol="0" anchor="t"/>
          <a:lstStyle/>
          <a:p>
            <a:pPr marL="0" indent="0" algn="l">
              <a:buNone/>
            </a:pPr>
            <a:r>
              <a:rPr lang="en-US" sz="3200" b="1" dirty="0">
                <a:solidFill>
                  <a:srgbClr val="FFFFFF"/>
                </a:solidFill>
                <a:latin typeface="Cambria" pitchFamily="34" charset="0"/>
                <a:ea typeface="Cambria" pitchFamily="34" charset="-122"/>
                <a:cs typeface="Cambria" pitchFamily="34" charset="-120"/>
              </a:rPr>
              <a:t>Le rôle des administrations parlementaires</a:t>
            </a:r>
            <a:endParaRPr lang="en-US" sz="3200" dirty="0"/>
          </a:p>
          <a:p>
            <a:pPr marL="0" indent="0" algn="l">
              <a:buNone/>
            </a:pPr>
            <a:r>
              <a:rPr lang="en-US" sz="3200" b="1" dirty="0">
                <a:solidFill>
                  <a:srgbClr val="FFFFFF"/>
                </a:solidFill>
                <a:latin typeface="Cambria" pitchFamily="34" charset="0"/>
                <a:ea typeface="Cambria" pitchFamily="34" charset="-122"/>
                <a:cs typeface="Cambria" pitchFamily="34" charset="-120"/>
              </a:rPr>
              <a:t>dans l'éducation à la démocratie</a:t>
            </a:r>
            <a:endParaRPr lang="en-US" sz="3200" dirty="0"/>
          </a:p>
        </p:txBody>
      </p:sp>
      <p:sp>
        <p:nvSpPr>
          <p:cNvPr id="6" name="Text 4"/>
          <p:cNvSpPr/>
          <p:nvPr/>
        </p:nvSpPr>
        <p:spPr>
          <a:xfrm>
            <a:off x="457200" y="1608700"/>
            <a:ext cx="8229600" cy="457200"/>
          </a:xfrm>
          <a:prstGeom prst="rect">
            <a:avLst/>
          </a:prstGeom>
          <a:noFill/>
          <a:ln/>
        </p:spPr>
        <p:txBody>
          <a:bodyPr wrap="square" rtlCol="0" anchor="ctr"/>
          <a:lstStyle/>
          <a:p>
            <a:pPr marL="0" indent="0" algn="l">
              <a:buNone/>
            </a:pPr>
            <a:r>
              <a:rPr lang="en-US" sz="1700" i="1" dirty="0">
                <a:solidFill>
                  <a:srgbClr val="C9933A"/>
                </a:solidFill>
                <a:latin typeface="Calibri" pitchFamily="34" charset="0"/>
                <a:ea typeface="Calibri" pitchFamily="34" charset="-122"/>
                <a:cs typeface="Calibri" pitchFamily="34" charset="-120"/>
              </a:rPr>
              <a:t>L'expérience de l'Assemblée de la Polynésie française</a:t>
            </a:r>
            <a:endParaRPr lang="en-US" sz="1700" dirty="0"/>
          </a:p>
        </p:txBody>
      </p:sp>
      <p:sp>
        <p:nvSpPr>
          <p:cNvPr id="7" name="Shape 5"/>
          <p:cNvSpPr/>
          <p:nvPr/>
        </p:nvSpPr>
        <p:spPr>
          <a:xfrm>
            <a:off x="457200" y="2105966"/>
            <a:ext cx="3200400" cy="36576"/>
          </a:xfrm>
          <a:prstGeom prst="rect">
            <a:avLst/>
          </a:prstGeom>
          <a:solidFill>
            <a:srgbClr val="0E9AA7"/>
          </a:solidFill>
          <a:ln w="12700">
            <a:solidFill>
              <a:srgbClr val="0E9AA7"/>
            </a:solidFill>
            <a:prstDash val="solid"/>
          </a:ln>
        </p:spPr>
      </p:sp>
      <p:sp>
        <p:nvSpPr>
          <p:cNvPr id="8" name="Text 6"/>
          <p:cNvSpPr/>
          <p:nvPr/>
        </p:nvSpPr>
        <p:spPr>
          <a:xfrm>
            <a:off x="457200" y="2162131"/>
            <a:ext cx="8229600" cy="36576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Jeanne SANTINI</a:t>
            </a:r>
            <a:r>
              <a:rPr lang="en-US" sz="1300" dirty="0">
                <a:solidFill>
                  <a:srgbClr val="6B8EA8"/>
                </a:solidFill>
                <a:latin typeface="Calibri" pitchFamily="34" charset="0"/>
                <a:ea typeface="Calibri" pitchFamily="34" charset="-122"/>
                <a:cs typeface="Calibri" pitchFamily="34" charset="-120"/>
              </a:rPr>
              <a:t>  |  Secrétaire générale</a:t>
            </a:r>
            <a:endParaRPr lang="en-US" sz="1300" dirty="0"/>
          </a:p>
        </p:txBody>
      </p:sp>
      <p:sp>
        <p:nvSpPr>
          <p:cNvPr id="9" name="Text 7"/>
          <p:cNvSpPr/>
          <p:nvPr/>
        </p:nvSpPr>
        <p:spPr>
          <a:xfrm>
            <a:off x="457200" y="2450321"/>
            <a:ext cx="8412480" cy="36576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Rumia ATAI</a:t>
            </a:r>
            <a:r>
              <a:rPr lang="en-US" sz="1300" dirty="0">
                <a:solidFill>
                  <a:srgbClr val="6B8EA8"/>
                </a:solidFill>
                <a:latin typeface="Calibri" pitchFamily="34" charset="0"/>
                <a:ea typeface="Calibri" pitchFamily="34" charset="-122"/>
                <a:cs typeface="Calibri" pitchFamily="34" charset="-120"/>
              </a:rPr>
              <a:t>  |  Chef du service de la communication, du protocole et de la sécurité</a:t>
            </a:r>
            <a:endParaRPr lang="en-US" sz="1300" dirty="0"/>
          </a:p>
        </p:txBody>
      </p:sp>
      <p:pic>
        <p:nvPicPr>
          <p:cNvPr id="14" name="Image 13">
            <a:extLst>
              <a:ext uri="{FF2B5EF4-FFF2-40B4-BE49-F238E27FC236}">
                <a16:creationId xmlns:a16="http://schemas.microsoft.com/office/drawing/2014/main" id="{98FD51E6-DD11-D78D-CCAF-32A4DEE953B8}"/>
              </a:ext>
            </a:extLst>
          </p:cNvPr>
          <p:cNvPicPr>
            <a:picLocks noChangeAspect="1"/>
          </p:cNvPicPr>
          <p:nvPr/>
        </p:nvPicPr>
        <p:blipFill>
          <a:blip r:embed="rId4"/>
          <a:stretch>
            <a:fillRect/>
          </a:stretch>
        </p:blipFill>
        <p:spPr>
          <a:xfrm>
            <a:off x="7586194" y="364418"/>
            <a:ext cx="1318078" cy="9560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68580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Valoriser l'expérience citoyenne à tout âge</a:t>
            </a:r>
            <a:endParaRPr lang="en-US" sz="2000" dirty="0"/>
          </a:p>
        </p:txBody>
      </p:sp>
      <p:sp>
        <p:nvSpPr>
          <p:cNvPr id="4" name="Text 2"/>
          <p:cNvSpPr/>
          <p:nvPr/>
        </p:nvSpPr>
        <p:spPr>
          <a:xfrm>
            <a:off x="365760" y="0"/>
            <a:ext cx="8412480" cy="777240"/>
          </a:xfrm>
          <a:prstGeom prst="rect">
            <a:avLst/>
          </a:prstGeom>
          <a:noFill/>
          <a:ln/>
        </p:spPr>
        <p:txBody>
          <a:bodyPr wrap="square" rtlCol="0" anchor="ctr"/>
          <a:lstStyle/>
          <a:p>
            <a:pPr marL="0" indent="0" algn="r">
              <a:buNone/>
            </a:pPr>
            <a:r>
              <a:rPr lang="en-US" sz="1400" b="1" i="1" dirty="0">
                <a:solidFill>
                  <a:srgbClr val="0E9AA7"/>
                </a:solidFill>
                <a:latin typeface="Calibri" pitchFamily="34" charset="0"/>
                <a:ea typeface="Calibri" pitchFamily="34" charset="-122"/>
                <a:cs typeface="Calibri" pitchFamily="34" charset="-120"/>
              </a:rPr>
              <a:t>L'accueil des </a:t>
            </a:r>
            <a:r>
              <a:rPr lang="en-US" sz="1400" b="1" i="1" dirty="0" err="1">
                <a:solidFill>
                  <a:srgbClr val="0E9AA7"/>
                </a:solidFill>
                <a:latin typeface="Calibri" pitchFamily="34" charset="0"/>
                <a:ea typeface="Calibri" pitchFamily="34" charset="-122"/>
                <a:cs typeface="Calibri" pitchFamily="34" charset="-120"/>
              </a:rPr>
              <a:t>personnes</a:t>
            </a:r>
            <a:r>
              <a:rPr lang="en-US" sz="1400" b="1" i="1" dirty="0">
                <a:solidFill>
                  <a:srgbClr val="0E9AA7"/>
                </a:solidFill>
                <a:latin typeface="Calibri" pitchFamily="34" charset="0"/>
                <a:ea typeface="Calibri" pitchFamily="34" charset="-122"/>
                <a:cs typeface="Calibri" pitchFamily="34" charset="-120"/>
              </a:rPr>
              <a:t> </a:t>
            </a:r>
            <a:r>
              <a:rPr lang="en-US" sz="1400" b="1" i="1" dirty="0" err="1">
                <a:solidFill>
                  <a:srgbClr val="0E9AA7"/>
                </a:solidFill>
                <a:latin typeface="Calibri" pitchFamily="34" charset="0"/>
                <a:ea typeface="Calibri" pitchFamily="34" charset="-122"/>
                <a:cs typeface="Calibri" pitchFamily="34" charset="-120"/>
              </a:rPr>
              <a:t>âgées</a:t>
            </a:r>
            <a:endParaRPr lang="en-US" sz="1400" b="1" dirty="0"/>
          </a:p>
        </p:txBody>
      </p:sp>
      <p:sp>
        <p:nvSpPr>
          <p:cNvPr id="6" name="Text 4"/>
          <p:cNvSpPr/>
          <p:nvPr/>
        </p:nvSpPr>
        <p:spPr>
          <a:xfrm>
            <a:off x="320040" y="914400"/>
            <a:ext cx="3840480" cy="3291840"/>
          </a:xfrm>
          <a:prstGeom prst="rect">
            <a:avLst/>
          </a:prstGeom>
          <a:noFill/>
          <a:ln/>
        </p:spPr>
        <p:txBody>
          <a:bodyPr wrap="square" rtlCol="0" anchor="ctr"/>
          <a:lstStyle/>
          <a:p>
            <a:pPr marL="0" indent="0" algn="ctr">
              <a:buNone/>
            </a:pPr>
            <a:r>
              <a:rPr lang="en-US" sz="1200" i="1" dirty="0">
                <a:solidFill>
                  <a:srgbClr val="3D5A73"/>
                </a:solidFill>
                <a:latin typeface="Calibri" pitchFamily="34" charset="0"/>
                <a:ea typeface="Calibri" pitchFamily="34" charset="-122"/>
                <a:cs typeface="Calibri" pitchFamily="34" charset="-120"/>
              </a:rPr>
              <a:t>📷  Photos de l'accueil des Matahiapo</a:t>
            </a:r>
            <a:endParaRPr lang="en-US" sz="1200" dirty="0"/>
          </a:p>
        </p:txBody>
      </p:sp>
      <p:sp>
        <p:nvSpPr>
          <p:cNvPr id="7" name="Text 5"/>
          <p:cNvSpPr/>
          <p:nvPr/>
        </p:nvSpPr>
        <p:spPr>
          <a:xfrm>
            <a:off x="4389120" y="914400"/>
            <a:ext cx="4434840" cy="365760"/>
          </a:xfrm>
          <a:prstGeom prst="rect">
            <a:avLst/>
          </a:prstGeom>
          <a:noFill/>
          <a:ln/>
        </p:spPr>
        <p:txBody>
          <a:bodyPr wrap="square" rtlCol="0" anchor="ctr"/>
          <a:lstStyle/>
          <a:p>
            <a:pPr marL="0" indent="0">
              <a:buNone/>
            </a:pPr>
            <a:r>
              <a:rPr lang="en-US" sz="1400" b="1" dirty="0">
                <a:solidFill>
                  <a:srgbClr val="1A3A5C"/>
                </a:solidFill>
                <a:latin typeface="Cambria" pitchFamily="34" charset="0"/>
                <a:ea typeface="Cambria" pitchFamily="34" charset="-122"/>
                <a:cs typeface="Cambria" pitchFamily="34" charset="-120"/>
              </a:rPr>
              <a:t>Un partenariat avec les communes</a:t>
            </a:r>
            <a:endParaRPr lang="en-US" sz="1400" dirty="0"/>
          </a:p>
        </p:txBody>
      </p:sp>
      <p:sp>
        <p:nvSpPr>
          <p:cNvPr id="8" name="Text 6"/>
          <p:cNvSpPr/>
          <p:nvPr/>
        </p:nvSpPr>
        <p:spPr>
          <a:xfrm>
            <a:off x="4389120" y="1325880"/>
            <a:ext cx="4434840" cy="822960"/>
          </a:xfrm>
          <a:prstGeom prst="rect">
            <a:avLst/>
          </a:prstGeom>
          <a:noFill/>
          <a:ln/>
        </p:spPr>
        <p:txBody>
          <a:bodyPr wrap="square" rtlCol="0" anchor="ctr"/>
          <a:lstStyle/>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Les communes désignent les </a:t>
            </a:r>
            <a:r>
              <a:rPr lang="en-US" sz="1200" dirty="0" err="1">
                <a:solidFill>
                  <a:srgbClr val="1A2B3C"/>
                </a:solidFill>
                <a:latin typeface="Calibri" pitchFamily="34" charset="0"/>
                <a:ea typeface="Calibri" pitchFamily="34" charset="-122"/>
                <a:cs typeface="Calibri" pitchFamily="34" charset="-120"/>
              </a:rPr>
              <a:t>personnes</a:t>
            </a:r>
            <a:r>
              <a:rPr lang="en-US" sz="1200" dirty="0">
                <a:solidFill>
                  <a:srgbClr val="1A2B3C"/>
                </a:solidFill>
                <a:latin typeface="Calibri" pitchFamily="34" charset="0"/>
                <a:ea typeface="Calibri" pitchFamily="34" charset="-122"/>
                <a:cs typeface="Calibri" pitchFamily="34" charset="-120"/>
              </a:rPr>
              <a:t> </a:t>
            </a:r>
            <a:r>
              <a:rPr lang="en-US" sz="1200" dirty="0" err="1">
                <a:solidFill>
                  <a:srgbClr val="1A2B3C"/>
                </a:solidFill>
                <a:latin typeface="Calibri" pitchFamily="34" charset="0"/>
                <a:ea typeface="Calibri" pitchFamily="34" charset="-122"/>
                <a:cs typeface="Calibri" pitchFamily="34" charset="-120"/>
              </a:rPr>
              <a:t>âgées</a:t>
            </a:r>
            <a:r>
              <a:rPr lang="en-US" sz="1200" dirty="0">
                <a:solidFill>
                  <a:srgbClr val="1A2B3C"/>
                </a:solidFill>
                <a:latin typeface="Calibri" pitchFamily="34" charset="0"/>
                <a:ea typeface="Calibri" pitchFamily="34" charset="-122"/>
                <a:cs typeface="Calibri" pitchFamily="34" charset="-120"/>
              </a:rPr>
              <a:t> </a:t>
            </a:r>
            <a:r>
              <a:rPr lang="en-US" sz="1200" dirty="0" err="1">
                <a:solidFill>
                  <a:srgbClr val="1A2B3C"/>
                </a:solidFill>
                <a:latin typeface="Calibri" pitchFamily="34" charset="0"/>
                <a:ea typeface="Calibri" pitchFamily="34" charset="-122"/>
                <a:cs typeface="Calibri" pitchFamily="34" charset="-120"/>
              </a:rPr>
              <a:t>participantes</a:t>
            </a:r>
            <a:endParaRPr lang="en-US" sz="1200" dirty="0">
              <a:solidFill>
                <a:srgbClr val="1A2B3C"/>
              </a:solidFill>
              <a:latin typeface="Calibri" pitchFamily="34" charset="0"/>
              <a:ea typeface="Calibri" pitchFamily="34" charset="-122"/>
              <a:cs typeface="Calibri" pitchFamily="34" charset="-120"/>
            </a:endParaRPr>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Une trentaine de </a:t>
            </a:r>
            <a:r>
              <a:rPr lang="en-US" sz="1200" dirty="0" err="1">
                <a:solidFill>
                  <a:srgbClr val="1A2B3C"/>
                </a:solidFill>
                <a:latin typeface="Calibri" pitchFamily="34" charset="0"/>
                <a:ea typeface="Calibri" pitchFamily="34" charset="-122"/>
                <a:cs typeface="Calibri" pitchFamily="34" charset="-120"/>
              </a:rPr>
              <a:t>personnes</a:t>
            </a:r>
            <a:r>
              <a:rPr lang="en-US" sz="1200" dirty="0">
                <a:solidFill>
                  <a:srgbClr val="1A2B3C"/>
                </a:solidFill>
                <a:latin typeface="Calibri" pitchFamily="34" charset="0"/>
                <a:ea typeface="Calibri" pitchFamily="34" charset="-122"/>
                <a:cs typeface="Calibri" pitchFamily="34" charset="-120"/>
              </a:rPr>
              <a:t> </a:t>
            </a:r>
            <a:r>
              <a:rPr lang="en-US" sz="1200" dirty="0" err="1">
                <a:solidFill>
                  <a:srgbClr val="1A2B3C"/>
                </a:solidFill>
                <a:latin typeface="Calibri" pitchFamily="34" charset="0"/>
                <a:ea typeface="Calibri" pitchFamily="34" charset="-122"/>
                <a:cs typeface="Calibri" pitchFamily="34" charset="-120"/>
              </a:rPr>
              <a:t>accueillies</a:t>
            </a:r>
            <a:r>
              <a:rPr lang="en-US" sz="1200" dirty="0">
                <a:solidFill>
                  <a:srgbClr val="1A2B3C"/>
                </a:solidFill>
                <a:latin typeface="Calibri" pitchFamily="34" charset="0"/>
                <a:ea typeface="Calibri" pitchFamily="34" charset="-122"/>
                <a:cs typeface="Calibri" pitchFamily="34" charset="-120"/>
              </a:rPr>
              <a:t> à </a:t>
            </a:r>
            <a:r>
              <a:rPr lang="en-US" sz="1200" dirty="0" err="1">
                <a:solidFill>
                  <a:srgbClr val="1A2B3C"/>
                </a:solidFill>
                <a:latin typeface="Calibri" pitchFamily="34" charset="0"/>
                <a:ea typeface="Calibri" pitchFamily="34" charset="-122"/>
                <a:cs typeface="Calibri" pitchFamily="34" charset="-120"/>
              </a:rPr>
              <a:t>l’Assemblée</a:t>
            </a:r>
            <a:endParaRPr lang="en-US" sz="1200" dirty="0"/>
          </a:p>
        </p:txBody>
      </p:sp>
      <p:sp>
        <p:nvSpPr>
          <p:cNvPr id="9" name="Text 7"/>
          <p:cNvSpPr/>
          <p:nvPr/>
        </p:nvSpPr>
        <p:spPr>
          <a:xfrm>
            <a:off x="4389120" y="2286000"/>
            <a:ext cx="4434840" cy="365760"/>
          </a:xfrm>
          <a:prstGeom prst="rect">
            <a:avLst/>
          </a:prstGeom>
          <a:noFill/>
          <a:ln/>
        </p:spPr>
        <p:txBody>
          <a:bodyPr wrap="square" rtlCol="0" anchor="ctr"/>
          <a:lstStyle/>
          <a:p>
            <a:pPr marL="0" indent="0">
              <a:buNone/>
            </a:pPr>
            <a:r>
              <a:rPr lang="en-US" sz="1400" b="1" dirty="0">
                <a:solidFill>
                  <a:srgbClr val="1A3A5C"/>
                </a:solidFill>
                <a:latin typeface="Cambria" pitchFamily="34" charset="0"/>
                <a:ea typeface="Cambria" pitchFamily="34" charset="-122"/>
                <a:cs typeface="Cambria" pitchFamily="34" charset="-120"/>
              </a:rPr>
              <a:t>Un moment de découverte</a:t>
            </a:r>
            <a:endParaRPr lang="en-US" sz="1400" dirty="0"/>
          </a:p>
        </p:txBody>
      </p:sp>
      <p:sp>
        <p:nvSpPr>
          <p:cNvPr id="10" name="Text 8"/>
          <p:cNvSpPr/>
          <p:nvPr/>
        </p:nvSpPr>
        <p:spPr>
          <a:xfrm>
            <a:off x="4389120" y="2503127"/>
            <a:ext cx="4434840" cy="1645920"/>
          </a:xfrm>
          <a:prstGeom prst="rect">
            <a:avLst/>
          </a:prstGeom>
          <a:noFill/>
          <a:ln/>
        </p:spPr>
        <p:txBody>
          <a:bodyPr wrap="square" rtlCol="0" anchor="ctr"/>
          <a:lstStyle/>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Accueil par le Président de l'Assemblée</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Présentation du rôle de l'institution</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Visite guidée des espaces emblématiques</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Échanges autour de la démocratie et des institutions</a:t>
            </a:r>
            <a:endParaRPr lang="en-US" sz="1200" dirty="0"/>
          </a:p>
        </p:txBody>
      </p:sp>
      <p:sp>
        <p:nvSpPr>
          <p:cNvPr id="11" name="Shape 9"/>
          <p:cNvSpPr/>
          <p:nvPr/>
        </p:nvSpPr>
        <p:spPr>
          <a:xfrm>
            <a:off x="320040" y="4389120"/>
            <a:ext cx="8503920" cy="502920"/>
          </a:xfrm>
          <a:prstGeom prst="roundRect">
            <a:avLst>
              <a:gd name="adj" fmla="val 14545"/>
            </a:avLst>
          </a:prstGeom>
          <a:solidFill>
            <a:srgbClr val="C9933A"/>
          </a:solidFill>
          <a:ln w="12700">
            <a:solidFill>
              <a:srgbClr val="C9933A"/>
            </a:solidFill>
            <a:prstDash val="solid"/>
          </a:ln>
        </p:spPr>
      </p:sp>
      <p:sp>
        <p:nvSpPr>
          <p:cNvPr id="12" name="Text 10"/>
          <p:cNvSpPr/>
          <p:nvPr/>
        </p:nvSpPr>
        <p:spPr>
          <a:xfrm>
            <a:off x="320040" y="4389120"/>
            <a:ext cx="8503920" cy="502920"/>
          </a:xfrm>
          <a:prstGeom prst="rect">
            <a:avLst/>
          </a:prstGeom>
          <a:noFill/>
          <a:ln/>
        </p:spPr>
        <p:txBody>
          <a:bodyPr wrap="square" rtlCol="0" anchor="ctr"/>
          <a:lstStyle/>
          <a:p>
            <a:pPr marL="0" indent="0" algn="ctr">
              <a:buNone/>
            </a:pPr>
            <a:r>
              <a:rPr lang="en-US" sz="1300" b="1" i="1" dirty="0">
                <a:solidFill>
                  <a:srgbClr val="FFFFFF"/>
                </a:solidFill>
                <a:latin typeface="Cambria" pitchFamily="34" charset="0"/>
                <a:ea typeface="Cambria" pitchFamily="34" charset="-122"/>
                <a:cs typeface="Cambria" pitchFamily="34" charset="-120"/>
              </a:rPr>
              <a:t>« La citoyenneté se partage et se transmet à tous les âges. »</a:t>
            </a:r>
            <a:endParaRPr lang="en-US" sz="1300" dirty="0"/>
          </a:p>
        </p:txBody>
      </p:sp>
      <p:pic>
        <p:nvPicPr>
          <p:cNvPr id="16" name="Image 15">
            <a:extLst>
              <a:ext uri="{FF2B5EF4-FFF2-40B4-BE49-F238E27FC236}">
                <a16:creationId xmlns:a16="http://schemas.microsoft.com/office/drawing/2014/main" id="{17125755-A32D-5E24-659A-9B5DEF188092}"/>
              </a:ext>
            </a:extLst>
          </p:cNvPr>
          <p:cNvPicPr>
            <a:picLocks noChangeAspect="1"/>
          </p:cNvPicPr>
          <p:nvPr/>
        </p:nvPicPr>
        <p:blipFill>
          <a:blip r:embed="rId3"/>
          <a:srcRect l="18776" t="16345" r="34601" b="13531"/>
          <a:stretch>
            <a:fillRect/>
          </a:stretch>
        </p:blipFill>
        <p:spPr>
          <a:xfrm>
            <a:off x="467360" y="960120"/>
            <a:ext cx="3571240" cy="317211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68580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Faire vivre la démocratie au quotidien</a:t>
            </a:r>
            <a:endParaRPr lang="en-US" sz="2000" dirty="0"/>
          </a:p>
        </p:txBody>
      </p:sp>
      <p:sp>
        <p:nvSpPr>
          <p:cNvPr id="4" name="Text 2"/>
          <p:cNvSpPr/>
          <p:nvPr/>
        </p:nvSpPr>
        <p:spPr>
          <a:xfrm>
            <a:off x="365760" y="0"/>
            <a:ext cx="8412480" cy="777240"/>
          </a:xfrm>
          <a:prstGeom prst="rect">
            <a:avLst/>
          </a:prstGeom>
          <a:noFill/>
          <a:ln/>
        </p:spPr>
        <p:txBody>
          <a:bodyPr wrap="square" rtlCol="0" anchor="ctr"/>
          <a:lstStyle/>
          <a:p>
            <a:pPr marL="0" indent="0" algn="r">
              <a:buNone/>
            </a:pPr>
            <a:r>
              <a:rPr lang="en-US" sz="1400" b="1" i="1" dirty="0">
                <a:solidFill>
                  <a:srgbClr val="0E9AA7"/>
                </a:solidFill>
                <a:latin typeface="Calibri" pitchFamily="34" charset="0"/>
                <a:ea typeface="Calibri" pitchFamily="34" charset="-122"/>
                <a:cs typeface="Calibri" pitchFamily="34" charset="-120"/>
              </a:rPr>
              <a:t>Grand public</a:t>
            </a:r>
            <a:endParaRPr lang="en-US" sz="1400" b="1" dirty="0"/>
          </a:p>
        </p:txBody>
      </p:sp>
      <p:sp>
        <p:nvSpPr>
          <p:cNvPr id="5" name="Shape 3"/>
          <p:cNvSpPr/>
          <p:nvPr/>
        </p:nvSpPr>
        <p:spPr>
          <a:xfrm>
            <a:off x="182880" y="914400"/>
            <a:ext cx="5029200" cy="4115223"/>
          </a:xfrm>
          <a:prstGeom prst="roundRect">
            <a:avLst>
              <a:gd name="adj" fmla="val 3243"/>
            </a:avLst>
          </a:prstGeom>
          <a:solidFill>
            <a:srgbClr val="1A3A5C"/>
          </a:solidFill>
          <a:ln w="12700">
            <a:solidFill>
              <a:srgbClr val="1A3A5C"/>
            </a:solidFill>
            <a:prstDash val="solid"/>
          </a:ln>
          <a:effectLst>
            <a:outerShdw blurRad="101600" dist="38100" dir="2700000" algn="bl" rotWithShape="0">
              <a:srgbClr val="000000">
                <a:alpha val="12000"/>
              </a:srgbClr>
            </a:outerShdw>
          </a:effectLst>
        </p:spPr>
      </p:sp>
      <p:sp>
        <p:nvSpPr>
          <p:cNvPr id="6" name="Text 4"/>
          <p:cNvSpPr/>
          <p:nvPr/>
        </p:nvSpPr>
        <p:spPr>
          <a:xfrm>
            <a:off x="320040" y="929640"/>
            <a:ext cx="5029200" cy="502920"/>
          </a:xfrm>
          <a:prstGeom prst="rect">
            <a:avLst/>
          </a:prstGeom>
          <a:noFill/>
          <a:ln/>
        </p:spPr>
        <p:txBody>
          <a:bodyPr wrap="square"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Nuit du droit</a:t>
            </a:r>
            <a:endParaRPr lang="en-US" sz="1700" dirty="0"/>
          </a:p>
        </p:txBody>
      </p:sp>
      <p:sp>
        <p:nvSpPr>
          <p:cNvPr id="7" name="Shape 5"/>
          <p:cNvSpPr/>
          <p:nvPr/>
        </p:nvSpPr>
        <p:spPr>
          <a:xfrm>
            <a:off x="1371600" y="1405128"/>
            <a:ext cx="2926080" cy="27432"/>
          </a:xfrm>
          <a:prstGeom prst="rect">
            <a:avLst/>
          </a:prstGeom>
          <a:solidFill>
            <a:srgbClr val="C9933A"/>
          </a:solidFill>
          <a:ln w="12700">
            <a:solidFill>
              <a:srgbClr val="C9933A"/>
            </a:solidFill>
            <a:prstDash val="solid"/>
          </a:ln>
        </p:spPr>
      </p:sp>
      <p:sp>
        <p:nvSpPr>
          <p:cNvPr id="8" name="Text 6"/>
          <p:cNvSpPr/>
          <p:nvPr/>
        </p:nvSpPr>
        <p:spPr>
          <a:xfrm>
            <a:off x="502920" y="1379605"/>
            <a:ext cx="4754880" cy="1720427"/>
          </a:xfrm>
          <a:prstGeom prst="rect">
            <a:avLst/>
          </a:prstGeom>
          <a:noFill/>
          <a:ln/>
        </p:spPr>
        <p:txBody>
          <a:bodyPr wrap="square" rtlCol="0" anchor="ctr"/>
          <a:lstStyle/>
          <a:p>
            <a:pPr marL="342900" indent="-342900">
              <a:buSzPct val="100000"/>
              <a:buChar char="•"/>
            </a:pPr>
            <a:r>
              <a:rPr lang="en-US" sz="1150" dirty="0">
                <a:solidFill>
                  <a:srgbClr val="FFFFFF"/>
                </a:solidFill>
                <a:latin typeface="Calibri" pitchFamily="34" charset="0"/>
                <a:ea typeface="Calibri" pitchFamily="34" charset="-122"/>
                <a:cs typeface="Calibri" pitchFamily="34" charset="-120"/>
              </a:rPr>
              <a:t>Ouverture exceptionnelle de </a:t>
            </a:r>
            <a:r>
              <a:rPr lang="en-US" sz="1150" dirty="0" err="1">
                <a:solidFill>
                  <a:srgbClr val="FFFFFF"/>
                </a:solidFill>
                <a:latin typeface="Calibri" pitchFamily="34" charset="0"/>
                <a:ea typeface="Calibri" pitchFamily="34" charset="-122"/>
                <a:cs typeface="Calibri" pitchFamily="34" charset="-120"/>
              </a:rPr>
              <a:t>l'Assemblée</a:t>
            </a:r>
            <a:r>
              <a:rPr lang="en-US" sz="1150" dirty="0">
                <a:solidFill>
                  <a:srgbClr val="FFFFFF"/>
                </a:solidFill>
                <a:latin typeface="Calibri" pitchFamily="34" charset="0"/>
                <a:ea typeface="Calibri" pitchFamily="34" charset="-122"/>
                <a:cs typeface="Calibri" pitchFamily="34" charset="-120"/>
              </a:rPr>
              <a:t> </a:t>
            </a:r>
          </a:p>
          <a:p>
            <a:pPr marL="342900" indent="-342900">
              <a:buSzPct val="100000"/>
              <a:buChar char="•"/>
            </a:pPr>
            <a:r>
              <a:rPr lang="en-US" sz="1150" dirty="0">
                <a:solidFill>
                  <a:srgbClr val="FFFFFF"/>
                </a:solidFill>
                <a:latin typeface="Calibri" pitchFamily="34" charset="0"/>
                <a:ea typeface="Calibri" pitchFamily="34" charset="-122"/>
                <a:cs typeface="Calibri" pitchFamily="34" charset="-120"/>
              </a:rPr>
              <a:t>Près de 1 000 participants à la dernière édition</a:t>
            </a:r>
            <a:endParaRPr lang="en-US" sz="1150" dirty="0"/>
          </a:p>
          <a:p>
            <a:pPr marL="342900" indent="-342900">
              <a:buSzPct val="100000"/>
              <a:buChar char="•"/>
            </a:pPr>
            <a:r>
              <a:rPr lang="en-US" sz="1150" dirty="0">
                <a:solidFill>
                  <a:srgbClr val="FFFFFF"/>
                </a:solidFill>
                <a:latin typeface="Calibri" pitchFamily="34" charset="0"/>
                <a:ea typeface="Calibri" pitchFamily="34" charset="-122"/>
                <a:cs typeface="Calibri" pitchFamily="34" charset="-120"/>
              </a:rPr>
              <a:t>Simulations de conseil des ministres, de commissions et d'une séance publique</a:t>
            </a:r>
            <a:endParaRPr lang="en-US" sz="1150" dirty="0"/>
          </a:p>
          <a:p>
            <a:pPr marL="342900" indent="-342900">
              <a:buSzPct val="100000"/>
              <a:buChar char="•"/>
            </a:pPr>
            <a:r>
              <a:rPr lang="en-US" sz="1150" dirty="0">
                <a:solidFill>
                  <a:srgbClr val="FFFFFF"/>
                </a:solidFill>
                <a:latin typeface="Calibri" pitchFamily="34" charset="0"/>
                <a:ea typeface="Calibri" pitchFamily="34" charset="-122"/>
                <a:cs typeface="Calibri" pitchFamily="34" charset="-120"/>
              </a:rPr>
              <a:t>Personnalités invitées dans les principaux rôles</a:t>
            </a:r>
            <a:endParaRPr lang="en-US" sz="1150" dirty="0"/>
          </a:p>
          <a:p>
            <a:pPr marL="342900" indent="-342900">
              <a:buSzPct val="100000"/>
              <a:buChar char="•"/>
            </a:pPr>
            <a:r>
              <a:rPr lang="en-US" sz="1150" dirty="0">
                <a:solidFill>
                  <a:srgbClr val="FFFFFF"/>
                </a:solidFill>
                <a:latin typeface="Calibri" pitchFamily="34" charset="0"/>
                <a:ea typeface="Calibri" pitchFamily="34" charset="-122"/>
                <a:cs typeface="Calibri" pitchFamily="34" charset="-120"/>
              </a:rPr>
              <a:t>Participation sur inscription ; public invité à assister</a:t>
            </a:r>
            <a:endParaRPr lang="en-US" sz="1150" dirty="0"/>
          </a:p>
          <a:p>
            <a:pPr marL="342900" indent="-342900">
              <a:buSzPct val="100000"/>
              <a:buChar char="•"/>
            </a:pPr>
            <a:r>
              <a:rPr lang="en-US" sz="1150" dirty="0">
                <a:solidFill>
                  <a:srgbClr val="FFFFFF"/>
                </a:solidFill>
                <a:latin typeface="Calibri" pitchFamily="34" charset="0"/>
                <a:ea typeface="Calibri" pitchFamily="34" charset="-122"/>
                <a:cs typeface="Calibri" pitchFamily="34" charset="-120"/>
              </a:rPr>
              <a:t>Partenariats et animations pour toucher un large public</a:t>
            </a:r>
            <a:endParaRPr lang="en-US" sz="1150" dirty="0"/>
          </a:p>
        </p:txBody>
      </p:sp>
      <p:sp>
        <p:nvSpPr>
          <p:cNvPr id="9" name="Shape 7"/>
          <p:cNvSpPr/>
          <p:nvPr/>
        </p:nvSpPr>
        <p:spPr>
          <a:xfrm>
            <a:off x="5577840" y="914400"/>
            <a:ext cx="3246120" cy="1645920"/>
          </a:xfrm>
          <a:prstGeom prst="roundRect">
            <a:avLst>
              <a:gd name="adj" fmla="val 6667"/>
            </a:avLst>
          </a:prstGeom>
          <a:solidFill>
            <a:srgbClr val="1D6FA4"/>
          </a:solidFill>
          <a:ln w="12700">
            <a:solidFill>
              <a:srgbClr val="1D6FA4"/>
            </a:solidFill>
            <a:prstDash val="solid"/>
          </a:ln>
          <a:effectLst>
            <a:outerShdw blurRad="101600" dist="38100" dir="2700000" algn="bl" rotWithShape="0">
              <a:srgbClr val="000000">
                <a:alpha val="12000"/>
              </a:srgbClr>
            </a:outerShdw>
          </a:effectLst>
        </p:spPr>
      </p:sp>
      <p:sp>
        <p:nvSpPr>
          <p:cNvPr id="10" name="Text 8"/>
          <p:cNvSpPr/>
          <p:nvPr/>
        </p:nvSpPr>
        <p:spPr>
          <a:xfrm>
            <a:off x="5577840" y="1005840"/>
            <a:ext cx="3246120" cy="457200"/>
          </a:xfrm>
          <a:prstGeom prst="rect">
            <a:avLst/>
          </a:prstGeom>
          <a:noFill/>
          <a:ln/>
        </p:spPr>
        <p:txBody>
          <a:bodyPr wrap="square"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  Assister aux séances</a:t>
            </a:r>
            <a:endParaRPr lang="en-US" sz="1500" dirty="0"/>
          </a:p>
        </p:txBody>
      </p:sp>
      <p:sp>
        <p:nvSpPr>
          <p:cNvPr id="11" name="Text 9"/>
          <p:cNvSpPr/>
          <p:nvPr/>
        </p:nvSpPr>
        <p:spPr>
          <a:xfrm>
            <a:off x="5715000" y="1508760"/>
            <a:ext cx="3017520" cy="914400"/>
          </a:xfrm>
          <a:prstGeom prst="rect">
            <a:avLst/>
          </a:prstGeom>
          <a:noFill/>
          <a:ln/>
        </p:spPr>
        <p:txBody>
          <a:bodyPr wrap="square" rtlCol="0" anchor="ctr"/>
          <a:lstStyle/>
          <a:p>
            <a:pPr marL="342900" indent="-342900">
              <a:buSzPct val="100000"/>
              <a:buChar char="•"/>
            </a:pPr>
            <a:r>
              <a:rPr lang="en-US" sz="1150" dirty="0">
                <a:solidFill>
                  <a:srgbClr val="FFFFFF"/>
                </a:solidFill>
                <a:latin typeface="Calibri" pitchFamily="34" charset="0"/>
                <a:ea typeface="Calibri" pitchFamily="34" charset="-122"/>
                <a:cs typeface="Calibri" pitchFamily="34" charset="-120"/>
              </a:rPr>
              <a:t>Séances publiques ouvertes à tous, sans inscription</a:t>
            </a:r>
            <a:endParaRPr lang="en-US" sz="1150" dirty="0"/>
          </a:p>
          <a:p>
            <a:pPr marL="342900" indent="-342900">
              <a:buSzPct val="100000"/>
              <a:buChar char="•"/>
            </a:pPr>
            <a:r>
              <a:rPr lang="en-US" sz="1150" dirty="0">
                <a:solidFill>
                  <a:srgbClr val="FFFFFF"/>
                </a:solidFill>
                <a:latin typeface="Calibri" pitchFamily="34" charset="0"/>
                <a:ea typeface="Calibri" pitchFamily="34" charset="-122"/>
                <a:cs typeface="Calibri" pitchFamily="34" charset="-120"/>
              </a:rPr>
              <a:t>Retransmission en direct sur les supports numériques</a:t>
            </a:r>
            <a:endParaRPr lang="en-US" sz="1150" dirty="0"/>
          </a:p>
        </p:txBody>
      </p:sp>
      <p:pic>
        <p:nvPicPr>
          <p:cNvPr id="17" name="Image 16">
            <a:extLst>
              <a:ext uri="{FF2B5EF4-FFF2-40B4-BE49-F238E27FC236}">
                <a16:creationId xmlns:a16="http://schemas.microsoft.com/office/drawing/2014/main" id="{E16216DC-AABE-C27C-2FA3-D65B6075C877}"/>
              </a:ext>
            </a:extLst>
          </p:cNvPr>
          <p:cNvPicPr>
            <a:picLocks noChangeAspect="1"/>
          </p:cNvPicPr>
          <p:nvPr/>
        </p:nvPicPr>
        <p:blipFill>
          <a:blip r:embed="rId3"/>
          <a:srcRect l="8996" b="19200"/>
          <a:stretch>
            <a:fillRect/>
          </a:stretch>
        </p:blipFill>
        <p:spPr>
          <a:xfrm>
            <a:off x="1075266" y="3047076"/>
            <a:ext cx="3024293" cy="1783542"/>
          </a:xfrm>
          <a:prstGeom prst="rect">
            <a:avLst/>
          </a:prstGeom>
          <a:ln>
            <a:noFill/>
          </a:ln>
          <a:effectLst>
            <a:outerShdw blurRad="292100" dist="139700" dir="2700000" algn="tl" rotWithShape="0">
              <a:srgbClr val="333333">
                <a:alpha val="65000"/>
              </a:srgbClr>
            </a:outerShdw>
          </a:effectLst>
        </p:spPr>
      </p:pic>
      <p:pic>
        <p:nvPicPr>
          <p:cNvPr id="19" name="Image 18">
            <a:extLst>
              <a:ext uri="{FF2B5EF4-FFF2-40B4-BE49-F238E27FC236}">
                <a16:creationId xmlns:a16="http://schemas.microsoft.com/office/drawing/2014/main" id="{5ACD18D7-8FEE-5080-BB3D-681D50136D79}"/>
              </a:ext>
            </a:extLst>
          </p:cNvPr>
          <p:cNvPicPr>
            <a:picLocks noChangeAspect="1"/>
          </p:cNvPicPr>
          <p:nvPr/>
        </p:nvPicPr>
        <p:blipFill>
          <a:blip r:embed="rId4"/>
          <a:stretch>
            <a:fillRect/>
          </a:stretch>
        </p:blipFill>
        <p:spPr>
          <a:xfrm>
            <a:off x="5475260" y="2697480"/>
            <a:ext cx="3357551" cy="2230120"/>
          </a:xfrm>
          <a:prstGeom prst="rect">
            <a:avLst/>
          </a:prstGeom>
          <a:ln>
            <a:noFill/>
          </a:ln>
          <a:effectLst>
            <a:outerShdw blurRad="292100" dist="139700" dir="2700000" algn="tl" rotWithShape="0">
              <a:srgbClr val="333333">
                <a:alpha val="65000"/>
              </a:srgbClr>
            </a:outerShdw>
          </a:effectLst>
        </p:spPr>
      </p:pic>
      <p:sp>
        <p:nvSpPr>
          <p:cNvPr id="20" name="Shape 5">
            <a:extLst>
              <a:ext uri="{FF2B5EF4-FFF2-40B4-BE49-F238E27FC236}">
                <a16:creationId xmlns:a16="http://schemas.microsoft.com/office/drawing/2014/main" id="{73FB5D6B-D0DF-6239-ECA9-E06A0BE9A9E4}"/>
              </a:ext>
            </a:extLst>
          </p:cNvPr>
          <p:cNvSpPr/>
          <p:nvPr/>
        </p:nvSpPr>
        <p:spPr>
          <a:xfrm>
            <a:off x="6562789" y="1424990"/>
            <a:ext cx="1321942" cy="45719"/>
          </a:xfrm>
          <a:prstGeom prst="rect">
            <a:avLst/>
          </a:prstGeom>
          <a:solidFill>
            <a:srgbClr val="C9933A"/>
          </a:solidFill>
          <a:ln w="12700">
            <a:solidFill>
              <a:srgbClr val="C9933A"/>
            </a:solidFill>
            <a:prstDash val="solid"/>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68580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Des outils accessibles à tous</a:t>
            </a:r>
            <a:endParaRPr lang="en-US" sz="2000" dirty="0"/>
          </a:p>
        </p:txBody>
      </p:sp>
      <p:sp>
        <p:nvSpPr>
          <p:cNvPr id="4" name="Text 2"/>
          <p:cNvSpPr/>
          <p:nvPr/>
        </p:nvSpPr>
        <p:spPr>
          <a:xfrm>
            <a:off x="365760" y="0"/>
            <a:ext cx="8412480" cy="777240"/>
          </a:xfrm>
          <a:prstGeom prst="rect">
            <a:avLst/>
          </a:prstGeom>
          <a:noFill/>
          <a:ln/>
        </p:spPr>
        <p:txBody>
          <a:bodyPr wrap="square" rtlCol="0" anchor="ctr"/>
          <a:lstStyle/>
          <a:p>
            <a:pPr marL="0" indent="0" algn="r">
              <a:buNone/>
            </a:pPr>
            <a:r>
              <a:rPr lang="en-US" sz="1400" b="1" i="1" dirty="0">
                <a:solidFill>
                  <a:srgbClr val="0E9AA7"/>
                </a:solidFill>
                <a:latin typeface="Calibri" pitchFamily="34" charset="0"/>
                <a:ea typeface="Calibri" pitchFamily="34" charset="-122"/>
                <a:cs typeface="Calibri" pitchFamily="34" charset="-120"/>
              </a:rPr>
              <a:t>Informer, expliquer, rapprocher</a:t>
            </a:r>
            <a:endParaRPr lang="en-US" sz="1400" b="1" dirty="0"/>
          </a:p>
        </p:txBody>
      </p:sp>
      <p:sp>
        <p:nvSpPr>
          <p:cNvPr id="5" name="Text 3"/>
          <p:cNvSpPr/>
          <p:nvPr/>
        </p:nvSpPr>
        <p:spPr>
          <a:xfrm>
            <a:off x="320040" y="914400"/>
            <a:ext cx="5029200" cy="365760"/>
          </a:xfrm>
          <a:prstGeom prst="rect">
            <a:avLst/>
          </a:prstGeom>
          <a:noFill/>
          <a:ln/>
        </p:spPr>
        <p:txBody>
          <a:bodyPr wrap="square" rtlCol="0" anchor="ctr"/>
          <a:lstStyle/>
          <a:p>
            <a:pPr marL="0" indent="0">
              <a:buNone/>
            </a:pPr>
            <a:r>
              <a:rPr lang="en-US" sz="1400" b="1" dirty="0">
                <a:solidFill>
                  <a:srgbClr val="1A3A5C"/>
                </a:solidFill>
                <a:latin typeface="Cambria" pitchFamily="34" charset="0"/>
                <a:ea typeface="Cambria" pitchFamily="34" charset="-122"/>
                <a:cs typeface="Cambria" pitchFamily="34" charset="-120"/>
              </a:rPr>
              <a:t>Communication multicanale</a:t>
            </a:r>
            <a:endParaRPr lang="en-US" sz="1400" dirty="0"/>
          </a:p>
        </p:txBody>
      </p:sp>
      <p:sp>
        <p:nvSpPr>
          <p:cNvPr id="6" name="Shape 4"/>
          <p:cNvSpPr/>
          <p:nvPr/>
        </p:nvSpPr>
        <p:spPr>
          <a:xfrm>
            <a:off x="320040" y="1371600"/>
            <a:ext cx="1508760" cy="1097280"/>
          </a:xfrm>
          <a:prstGeom prst="roundRect">
            <a:avLst>
              <a:gd name="adj" fmla="val 8333"/>
            </a:avLst>
          </a:prstGeom>
          <a:solidFill>
            <a:srgbClr val="EAF2F8"/>
          </a:solidFill>
          <a:ln w="6350">
            <a:solidFill>
              <a:srgbClr val="1D6FA4"/>
            </a:solidFill>
            <a:prstDash val="solid"/>
          </a:ln>
          <a:effectLst>
            <a:outerShdw blurRad="101600" dist="38100" dir="2700000" algn="bl" rotWithShape="0">
              <a:srgbClr val="000000">
                <a:alpha val="12000"/>
              </a:srgbClr>
            </a:outerShdw>
          </a:effectLst>
        </p:spPr>
      </p:sp>
      <p:sp>
        <p:nvSpPr>
          <p:cNvPr id="7" name="Text 5"/>
          <p:cNvSpPr/>
          <p:nvPr/>
        </p:nvSpPr>
        <p:spPr>
          <a:xfrm>
            <a:off x="320040" y="1417320"/>
            <a:ext cx="150876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8" name="Text 6"/>
          <p:cNvSpPr/>
          <p:nvPr/>
        </p:nvSpPr>
        <p:spPr>
          <a:xfrm>
            <a:off x="320040" y="1874520"/>
            <a:ext cx="1508760" cy="502920"/>
          </a:xfrm>
          <a:prstGeom prst="rect">
            <a:avLst/>
          </a:prstGeom>
          <a:noFill/>
          <a:ln/>
        </p:spPr>
        <p:txBody>
          <a:bodyPr wrap="square" rtlCol="0" anchor="t"/>
          <a:lstStyle/>
          <a:p>
            <a:pPr marL="0" indent="0" algn="ctr">
              <a:buNone/>
            </a:pPr>
            <a:r>
              <a:rPr lang="en-US" sz="1100" dirty="0">
                <a:solidFill>
                  <a:srgbClr val="1A2B3C"/>
                </a:solidFill>
                <a:latin typeface="Calibri" pitchFamily="34" charset="0"/>
                <a:ea typeface="Calibri" pitchFamily="34" charset="-122"/>
                <a:cs typeface="Calibri" pitchFamily="34" charset="-120"/>
              </a:rPr>
              <a:t>Site internet</a:t>
            </a:r>
            <a:endParaRPr lang="en-US" sz="1100" dirty="0"/>
          </a:p>
        </p:txBody>
      </p:sp>
      <p:sp>
        <p:nvSpPr>
          <p:cNvPr id="9" name="Shape 7"/>
          <p:cNvSpPr/>
          <p:nvPr/>
        </p:nvSpPr>
        <p:spPr>
          <a:xfrm>
            <a:off x="1984248" y="1371600"/>
            <a:ext cx="1508760" cy="1097280"/>
          </a:xfrm>
          <a:prstGeom prst="roundRect">
            <a:avLst>
              <a:gd name="adj" fmla="val 8333"/>
            </a:avLst>
          </a:prstGeom>
          <a:solidFill>
            <a:srgbClr val="EAF2F8"/>
          </a:solidFill>
          <a:ln w="6350">
            <a:solidFill>
              <a:srgbClr val="1D6FA4"/>
            </a:solidFill>
            <a:prstDash val="solid"/>
          </a:ln>
          <a:effectLst>
            <a:outerShdw blurRad="101600" dist="38100" dir="2700000" algn="bl" rotWithShape="0">
              <a:srgbClr val="000000">
                <a:alpha val="12000"/>
              </a:srgbClr>
            </a:outerShdw>
          </a:effectLst>
        </p:spPr>
      </p:sp>
      <p:sp>
        <p:nvSpPr>
          <p:cNvPr id="10" name="Text 8"/>
          <p:cNvSpPr/>
          <p:nvPr/>
        </p:nvSpPr>
        <p:spPr>
          <a:xfrm>
            <a:off x="1984248" y="1417320"/>
            <a:ext cx="150876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11" name="Text 9"/>
          <p:cNvSpPr/>
          <p:nvPr/>
        </p:nvSpPr>
        <p:spPr>
          <a:xfrm>
            <a:off x="1984248" y="1874520"/>
            <a:ext cx="1508760" cy="502920"/>
          </a:xfrm>
          <a:prstGeom prst="rect">
            <a:avLst/>
          </a:prstGeom>
          <a:noFill/>
          <a:ln/>
        </p:spPr>
        <p:txBody>
          <a:bodyPr wrap="square" rtlCol="0" anchor="t"/>
          <a:lstStyle/>
          <a:p>
            <a:pPr marL="0" indent="0" algn="ctr">
              <a:buNone/>
            </a:pPr>
            <a:r>
              <a:rPr lang="en-US" sz="1100" dirty="0">
                <a:solidFill>
                  <a:srgbClr val="1A2B3C"/>
                </a:solidFill>
                <a:latin typeface="Calibri" pitchFamily="34" charset="0"/>
                <a:ea typeface="Calibri" pitchFamily="34" charset="-122"/>
                <a:cs typeface="Calibri" pitchFamily="34" charset="-120"/>
              </a:rPr>
              <a:t>Réseaux sociaux</a:t>
            </a:r>
            <a:endParaRPr lang="en-US" sz="1100" dirty="0"/>
          </a:p>
        </p:txBody>
      </p:sp>
      <p:sp>
        <p:nvSpPr>
          <p:cNvPr id="12" name="Shape 10"/>
          <p:cNvSpPr/>
          <p:nvPr/>
        </p:nvSpPr>
        <p:spPr>
          <a:xfrm>
            <a:off x="3648456" y="1371600"/>
            <a:ext cx="1508760" cy="1097280"/>
          </a:xfrm>
          <a:prstGeom prst="roundRect">
            <a:avLst>
              <a:gd name="adj" fmla="val 8333"/>
            </a:avLst>
          </a:prstGeom>
          <a:solidFill>
            <a:srgbClr val="EAF2F8"/>
          </a:solidFill>
          <a:ln w="6350">
            <a:solidFill>
              <a:srgbClr val="1D6FA4"/>
            </a:solidFill>
            <a:prstDash val="solid"/>
          </a:ln>
          <a:effectLst>
            <a:outerShdw blurRad="101600" dist="38100" dir="2700000" algn="bl" rotWithShape="0">
              <a:srgbClr val="000000">
                <a:alpha val="12000"/>
              </a:srgbClr>
            </a:outerShdw>
          </a:effectLst>
        </p:spPr>
      </p:sp>
      <p:sp>
        <p:nvSpPr>
          <p:cNvPr id="13" name="Text 11"/>
          <p:cNvSpPr/>
          <p:nvPr/>
        </p:nvSpPr>
        <p:spPr>
          <a:xfrm>
            <a:off x="3648456" y="1417320"/>
            <a:ext cx="150876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14" name="Text 12"/>
          <p:cNvSpPr/>
          <p:nvPr/>
        </p:nvSpPr>
        <p:spPr>
          <a:xfrm>
            <a:off x="3648456" y="1874520"/>
            <a:ext cx="1508760" cy="502920"/>
          </a:xfrm>
          <a:prstGeom prst="rect">
            <a:avLst/>
          </a:prstGeom>
          <a:noFill/>
          <a:ln/>
        </p:spPr>
        <p:txBody>
          <a:bodyPr wrap="square" rtlCol="0" anchor="t"/>
          <a:lstStyle/>
          <a:p>
            <a:pPr marL="0" indent="0" algn="ctr">
              <a:buNone/>
            </a:pPr>
            <a:r>
              <a:rPr lang="en-US" sz="1100" dirty="0">
                <a:solidFill>
                  <a:srgbClr val="1A2B3C"/>
                </a:solidFill>
                <a:latin typeface="Calibri" pitchFamily="34" charset="0"/>
                <a:ea typeface="Calibri" pitchFamily="34" charset="-122"/>
                <a:cs typeface="Calibri" pitchFamily="34" charset="-120"/>
              </a:rPr>
              <a:t>Publications</a:t>
            </a:r>
            <a:endParaRPr lang="en-US" sz="1100" dirty="0"/>
          </a:p>
          <a:p>
            <a:pPr marL="0" indent="0" algn="ctr">
              <a:buNone/>
            </a:pPr>
            <a:r>
              <a:rPr lang="en-US" sz="1100" dirty="0">
                <a:solidFill>
                  <a:srgbClr val="1A2B3C"/>
                </a:solidFill>
                <a:latin typeface="Calibri" pitchFamily="34" charset="0"/>
                <a:ea typeface="Calibri" pitchFamily="34" charset="-122"/>
                <a:cs typeface="Calibri" pitchFamily="34" charset="-120"/>
              </a:rPr>
              <a:t>institutionnelles</a:t>
            </a:r>
            <a:endParaRPr lang="en-US" sz="1100" dirty="0"/>
          </a:p>
        </p:txBody>
      </p:sp>
      <p:sp>
        <p:nvSpPr>
          <p:cNvPr id="15" name="Shape 13"/>
          <p:cNvSpPr/>
          <p:nvPr/>
        </p:nvSpPr>
        <p:spPr>
          <a:xfrm>
            <a:off x="320040" y="2697480"/>
            <a:ext cx="1508760" cy="1097280"/>
          </a:xfrm>
          <a:prstGeom prst="roundRect">
            <a:avLst>
              <a:gd name="adj" fmla="val 8333"/>
            </a:avLst>
          </a:prstGeom>
          <a:solidFill>
            <a:srgbClr val="EAF2F8"/>
          </a:solidFill>
          <a:ln w="6350">
            <a:solidFill>
              <a:srgbClr val="1D6FA4"/>
            </a:solidFill>
            <a:prstDash val="solid"/>
          </a:ln>
          <a:effectLst>
            <a:outerShdw blurRad="101600" dist="38100" dir="2700000" algn="bl" rotWithShape="0">
              <a:srgbClr val="000000">
                <a:alpha val="12000"/>
              </a:srgbClr>
            </a:outerShdw>
          </a:effectLst>
        </p:spPr>
      </p:sp>
      <p:sp>
        <p:nvSpPr>
          <p:cNvPr id="16" name="Text 14"/>
          <p:cNvSpPr/>
          <p:nvPr/>
        </p:nvSpPr>
        <p:spPr>
          <a:xfrm>
            <a:off x="320040" y="2743200"/>
            <a:ext cx="150876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17" name="Text 15"/>
          <p:cNvSpPr/>
          <p:nvPr/>
        </p:nvSpPr>
        <p:spPr>
          <a:xfrm>
            <a:off x="320040" y="3200400"/>
            <a:ext cx="1508760" cy="502920"/>
          </a:xfrm>
          <a:prstGeom prst="rect">
            <a:avLst/>
          </a:prstGeom>
          <a:noFill/>
          <a:ln/>
        </p:spPr>
        <p:txBody>
          <a:bodyPr wrap="square" rtlCol="0" anchor="t"/>
          <a:lstStyle/>
          <a:p>
            <a:pPr marL="0" indent="0" algn="ctr">
              <a:buNone/>
            </a:pPr>
            <a:r>
              <a:rPr lang="en-US" sz="1100" dirty="0">
                <a:solidFill>
                  <a:srgbClr val="1A2B3C"/>
                </a:solidFill>
                <a:latin typeface="Calibri" pitchFamily="34" charset="0"/>
                <a:ea typeface="Calibri" pitchFamily="34" charset="-122"/>
                <a:cs typeface="Calibri" pitchFamily="34" charset="-120"/>
              </a:rPr>
              <a:t>Kits pédagogiques</a:t>
            </a:r>
            <a:endParaRPr lang="en-US" sz="1100" dirty="0"/>
          </a:p>
        </p:txBody>
      </p:sp>
      <p:sp>
        <p:nvSpPr>
          <p:cNvPr id="18" name="Shape 16"/>
          <p:cNvSpPr/>
          <p:nvPr/>
        </p:nvSpPr>
        <p:spPr>
          <a:xfrm>
            <a:off x="1984248" y="2697480"/>
            <a:ext cx="1508760" cy="1097280"/>
          </a:xfrm>
          <a:prstGeom prst="roundRect">
            <a:avLst>
              <a:gd name="adj" fmla="val 8333"/>
            </a:avLst>
          </a:prstGeom>
          <a:solidFill>
            <a:srgbClr val="EAF2F8"/>
          </a:solidFill>
          <a:ln w="6350">
            <a:solidFill>
              <a:srgbClr val="1D6FA4"/>
            </a:solidFill>
            <a:prstDash val="solid"/>
          </a:ln>
          <a:effectLst>
            <a:outerShdw blurRad="101600" dist="38100" dir="2700000" algn="bl" rotWithShape="0">
              <a:srgbClr val="000000">
                <a:alpha val="12000"/>
              </a:srgbClr>
            </a:outerShdw>
          </a:effectLst>
        </p:spPr>
      </p:sp>
      <p:sp>
        <p:nvSpPr>
          <p:cNvPr id="19" name="Text 17"/>
          <p:cNvSpPr/>
          <p:nvPr/>
        </p:nvSpPr>
        <p:spPr>
          <a:xfrm>
            <a:off x="1984248" y="2743200"/>
            <a:ext cx="150876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20" name="Text 18"/>
          <p:cNvSpPr/>
          <p:nvPr/>
        </p:nvSpPr>
        <p:spPr>
          <a:xfrm>
            <a:off x="1984248" y="3200400"/>
            <a:ext cx="1508760" cy="502920"/>
          </a:xfrm>
          <a:prstGeom prst="rect">
            <a:avLst/>
          </a:prstGeom>
          <a:noFill/>
          <a:ln/>
        </p:spPr>
        <p:txBody>
          <a:bodyPr wrap="square" rtlCol="0" anchor="t"/>
          <a:lstStyle/>
          <a:p>
            <a:pPr marL="0" indent="0" algn="ctr">
              <a:buNone/>
            </a:pPr>
            <a:r>
              <a:rPr lang="en-US" sz="1100" dirty="0">
                <a:solidFill>
                  <a:srgbClr val="1A2B3C"/>
                </a:solidFill>
                <a:latin typeface="Calibri" pitchFamily="34" charset="0"/>
                <a:ea typeface="Calibri" pitchFamily="34" charset="-122"/>
                <a:cs typeface="Calibri" pitchFamily="34" charset="-120"/>
              </a:rPr>
              <a:t>Supports</a:t>
            </a:r>
            <a:endParaRPr lang="en-US" sz="1100" dirty="0"/>
          </a:p>
          <a:p>
            <a:pPr marL="0" indent="0" algn="ctr">
              <a:buNone/>
            </a:pPr>
            <a:r>
              <a:rPr lang="en-US" sz="1100" dirty="0">
                <a:solidFill>
                  <a:srgbClr val="1A2B3C"/>
                </a:solidFill>
                <a:latin typeface="Calibri" pitchFamily="34" charset="0"/>
                <a:ea typeface="Calibri" pitchFamily="34" charset="-122"/>
                <a:cs typeface="Calibri" pitchFamily="34" charset="-120"/>
              </a:rPr>
              <a:t>audiovisuels</a:t>
            </a:r>
            <a:endParaRPr lang="en-US" sz="1100" dirty="0"/>
          </a:p>
        </p:txBody>
      </p:sp>
      <p:sp>
        <p:nvSpPr>
          <p:cNvPr id="21" name="Shape 19"/>
          <p:cNvSpPr/>
          <p:nvPr/>
        </p:nvSpPr>
        <p:spPr>
          <a:xfrm>
            <a:off x="3648456" y="2697480"/>
            <a:ext cx="1508760" cy="1097280"/>
          </a:xfrm>
          <a:prstGeom prst="roundRect">
            <a:avLst>
              <a:gd name="adj" fmla="val 8333"/>
            </a:avLst>
          </a:prstGeom>
          <a:solidFill>
            <a:srgbClr val="EAF2F8"/>
          </a:solidFill>
          <a:ln w="6350">
            <a:solidFill>
              <a:srgbClr val="1D6FA4"/>
            </a:solidFill>
            <a:prstDash val="solid"/>
          </a:ln>
          <a:effectLst>
            <a:outerShdw blurRad="101600" dist="38100" dir="2700000" algn="bl" rotWithShape="0">
              <a:srgbClr val="000000">
                <a:alpha val="12000"/>
              </a:srgbClr>
            </a:outerShdw>
          </a:effectLst>
        </p:spPr>
      </p:sp>
      <p:sp>
        <p:nvSpPr>
          <p:cNvPr id="22" name="Text 20"/>
          <p:cNvSpPr/>
          <p:nvPr/>
        </p:nvSpPr>
        <p:spPr>
          <a:xfrm>
            <a:off x="3648456" y="2743200"/>
            <a:ext cx="1508760" cy="45720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23" name="Text 21"/>
          <p:cNvSpPr/>
          <p:nvPr/>
        </p:nvSpPr>
        <p:spPr>
          <a:xfrm>
            <a:off x="3648456" y="3200400"/>
            <a:ext cx="1508760" cy="502920"/>
          </a:xfrm>
          <a:prstGeom prst="rect">
            <a:avLst/>
          </a:prstGeom>
          <a:noFill/>
          <a:ln/>
        </p:spPr>
        <p:txBody>
          <a:bodyPr wrap="square" rtlCol="0" anchor="t"/>
          <a:lstStyle/>
          <a:p>
            <a:pPr marL="0" indent="0" algn="ctr">
              <a:buNone/>
            </a:pPr>
            <a:r>
              <a:rPr lang="en-US" sz="1100" dirty="0" err="1">
                <a:solidFill>
                  <a:srgbClr val="1A2B3C"/>
                </a:solidFill>
                <a:latin typeface="Calibri" pitchFamily="34" charset="0"/>
                <a:ea typeface="Calibri" pitchFamily="34" charset="-122"/>
                <a:cs typeface="Calibri" pitchFamily="34" charset="-120"/>
              </a:rPr>
              <a:t>ÉÉcrans</a:t>
            </a:r>
            <a:endParaRPr lang="en-US" sz="1100" dirty="0"/>
          </a:p>
          <a:p>
            <a:pPr marL="0" indent="0" algn="ctr">
              <a:buNone/>
            </a:pPr>
            <a:r>
              <a:rPr lang="en-US" sz="1100" dirty="0">
                <a:solidFill>
                  <a:srgbClr val="1A2B3C"/>
                </a:solidFill>
                <a:latin typeface="Calibri" pitchFamily="34" charset="0"/>
                <a:ea typeface="Calibri" pitchFamily="34" charset="-122"/>
                <a:cs typeface="Calibri" pitchFamily="34" charset="-120"/>
              </a:rPr>
              <a:t>numériques</a:t>
            </a:r>
            <a:endParaRPr lang="en-US" sz="1100" dirty="0"/>
          </a:p>
        </p:txBody>
      </p:sp>
      <p:sp>
        <p:nvSpPr>
          <p:cNvPr id="24" name="Text 22"/>
          <p:cNvSpPr/>
          <p:nvPr/>
        </p:nvSpPr>
        <p:spPr>
          <a:xfrm>
            <a:off x="5394960" y="914400"/>
            <a:ext cx="3429000" cy="365760"/>
          </a:xfrm>
          <a:prstGeom prst="rect">
            <a:avLst/>
          </a:prstGeom>
          <a:noFill/>
          <a:ln/>
        </p:spPr>
        <p:txBody>
          <a:bodyPr wrap="square" rtlCol="0" anchor="ctr"/>
          <a:lstStyle/>
          <a:p>
            <a:pPr marL="0" indent="0">
              <a:buNone/>
            </a:pPr>
            <a:r>
              <a:rPr lang="en-US" sz="1400" b="1" dirty="0">
                <a:solidFill>
                  <a:srgbClr val="1A3A5C"/>
                </a:solidFill>
                <a:latin typeface="Cambria" pitchFamily="34" charset="0"/>
                <a:ea typeface="Cambria" pitchFamily="34" charset="-122"/>
                <a:cs typeface="Cambria" pitchFamily="34" charset="-120"/>
              </a:rPr>
              <a:t>Notre ambition</a:t>
            </a:r>
            <a:endParaRPr lang="en-US" sz="1400" dirty="0"/>
          </a:p>
        </p:txBody>
      </p:sp>
      <p:sp>
        <p:nvSpPr>
          <p:cNvPr id="25" name="Shape 23"/>
          <p:cNvSpPr/>
          <p:nvPr/>
        </p:nvSpPr>
        <p:spPr>
          <a:xfrm>
            <a:off x="5394960" y="1389888"/>
            <a:ext cx="256032" cy="256032"/>
          </a:xfrm>
          <a:prstGeom prst="ellipse">
            <a:avLst/>
          </a:prstGeom>
          <a:solidFill>
            <a:srgbClr val="0E9AA7"/>
          </a:solidFill>
          <a:ln w="12700">
            <a:solidFill>
              <a:srgbClr val="0E9AA7"/>
            </a:solidFill>
            <a:prstDash val="solid"/>
          </a:ln>
        </p:spPr>
      </p:sp>
      <p:sp>
        <p:nvSpPr>
          <p:cNvPr id="26" name="Text 24"/>
          <p:cNvSpPr/>
          <p:nvPr/>
        </p:nvSpPr>
        <p:spPr>
          <a:xfrm>
            <a:off x="5742432" y="1362456"/>
            <a:ext cx="3063240" cy="50292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Rendre l'information institutionnelle plus lisible</a:t>
            </a:r>
            <a:endParaRPr lang="en-US" sz="1200" dirty="0"/>
          </a:p>
        </p:txBody>
      </p:sp>
      <p:sp>
        <p:nvSpPr>
          <p:cNvPr id="27" name="Shape 25"/>
          <p:cNvSpPr/>
          <p:nvPr/>
        </p:nvSpPr>
        <p:spPr>
          <a:xfrm>
            <a:off x="5394960" y="1956816"/>
            <a:ext cx="256032" cy="256032"/>
          </a:xfrm>
          <a:prstGeom prst="ellipse">
            <a:avLst/>
          </a:prstGeom>
          <a:solidFill>
            <a:srgbClr val="0E9AA7"/>
          </a:solidFill>
          <a:ln w="12700">
            <a:solidFill>
              <a:srgbClr val="0E9AA7"/>
            </a:solidFill>
            <a:prstDash val="solid"/>
          </a:ln>
        </p:spPr>
      </p:sp>
      <p:sp>
        <p:nvSpPr>
          <p:cNvPr id="28" name="Text 26"/>
          <p:cNvSpPr/>
          <p:nvPr/>
        </p:nvSpPr>
        <p:spPr>
          <a:xfrm>
            <a:off x="5742432" y="1929384"/>
            <a:ext cx="3063240" cy="50292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Faciliter l'accès aux contenus pédagogiques</a:t>
            </a:r>
            <a:endParaRPr lang="en-US" sz="1200" dirty="0"/>
          </a:p>
        </p:txBody>
      </p:sp>
      <p:sp>
        <p:nvSpPr>
          <p:cNvPr id="29" name="Shape 27"/>
          <p:cNvSpPr/>
          <p:nvPr/>
        </p:nvSpPr>
        <p:spPr>
          <a:xfrm>
            <a:off x="5394960" y="2523744"/>
            <a:ext cx="256032" cy="256032"/>
          </a:xfrm>
          <a:prstGeom prst="ellipse">
            <a:avLst/>
          </a:prstGeom>
          <a:solidFill>
            <a:srgbClr val="0E9AA7"/>
          </a:solidFill>
          <a:ln w="12700">
            <a:solidFill>
              <a:srgbClr val="0E9AA7"/>
            </a:solidFill>
            <a:prstDash val="solid"/>
          </a:ln>
        </p:spPr>
      </p:sp>
      <p:sp>
        <p:nvSpPr>
          <p:cNvPr id="30" name="Text 28"/>
          <p:cNvSpPr/>
          <p:nvPr/>
        </p:nvSpPr>
        <p:spPr>
          <a:xfrm>
            <a:off x="5742432" y="2496312"/>
            <a:ext cx="3063240" cy="50292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Toucher les citoyens partout en Polynésie</a:t>
            </a:r>
            <a:endParaRPr lang="en-US" sz="1200" dirty="0"/>
          </a:p>
        </p:txBody>
      </p:sp>
      <p:sp>
        <p:nvSpPr>
          <p:cNvPr id="31" name="Shape 29"/>
          <p:cNvSpPr/>
          <p:nvPr/>
        </p:nvSpPr>
        <p:spPr>
          <a:xfrm>
            <a:off x="5394960" y="3090672"/>
            <a:ext cx="256032" cy="256032"/>
          </a:xfrm>
          <a:prstGeom prst="ellipse">
            <a:avLst/>
          </a:prstGeom>
          <a:solidFill>
            <a:srgbClr val="0E9AA7"/>
          </a:solidFill>
          <a:ln w="12700">
            <a:solidFill>
              <a:srgbClr val="0E9AA7"/>
            </a:solidFill>
            <a:prstDash val="solid"/>
          </a:ln>
        </p:spPr>
      </p:sp>
      <p:sp>
        <p:nvSpPr>
          <p:cNvPr id="32" name="Text 30"/>
          <p:cNvSpPr/>
          <p:nvPr/>
        </p:nvSpPr>
        <p:spPr>
          <a:xfrm>
            <a:off x="5742432" y="3063240"/>
            <a:ext cx="3063240" cy="50292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Moderniser la communication parlementaire</a:t>
            </a:r>
            <a:endParaRPr lang="en-US" sz="1200" dirty="0"/>
          </a:p>
        </p:txBody>
      </p:sp>
      <p:sp>
        <p:nvSpPr>
          <p:cNvPr id="33" name="Shape 31"/>
          <p:cNvSpPr/>
          <p:nvPr/>
        </p:nvSpPr>
        <p:spPr>
          <a:xfrm>
            <a:off x="5394960" y="3703320"/>
            <a:ext cx="3429000" cy="1188720"/>
          </a:xfrm>
          <a:prstGeom prst="roundRect">
            <a:avLst>
              <a:gd name="adj" fmla="val 7692"/>
            </a:avLst>
          </a:prstGeom>
          <a:solidFill>
            <a:srgbClr val="1A3A5C"/>
          </a:solidFill>
          <a:ln w="12700">
            <a:solidFill>
              <a:srgbClr val="1A3A5C"/>
            </a:solidFill>
            <a:prstDash val="solid"/>
          </a:ln>
        </p:spPr>
      </p:sp>
      <p:sp>
        <p:nvSpPr>
          <p:cNvPr id="34" name="Text 32"/>
          <p:cNvSpPr/>
          <p:nvPr/>
        </p:nvSpPr>
        <p:spPr>
          <a:xfrm>
            <a:off x="5486400" y="3749040"/>
            <a:ext cx="3246120" cy="1097280"/>
          </a:xfrm>
          <a:prstGeom prst="rect">
            <a:avLst/>
          </a:prstGeom>
          <a:noFill/>
          <a:ln/>
        </p:spPr>
        <p:txBody>
          <a:bodyPr wrap="square" rtlCol="0" anchor="ctr"/>
          <a:lstStyle/>
          <a:p>
            <a:pPr marL="0" indent="0" algn="ctr">
              <a:buNone/>
            </a:pPr>
            <a:r>
              <a:rPr lang="en-US" sz="1050" i="1" dirty="0">
                <a:solidFill>
                  <a:srgbClr val="FFFFFF"/>
                </a:solidFill>
                <a:latin typeface="Cambria" pitchFamily="34" charset="0"/>
                <a:ea typeface="Cambria" pitchFamily="34" charset="-122"/>
                <a:cs typeface="Cambria" pitchFamily="34" charset="-120"/>
              </a:rPr>
              <a:t>« Vulgariser ne signifie pas simplifier à l'excès ; cela consiste à rendre les institutions compréhensibles sans en altérer la rigueur. »</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1A3A5C"/>
        </a:solidFill>
        <a:effectLst/>
      </p:bgPr>
    </p:bg>
    <p:spTree>
      <p:nvGrpSpPr>
        <p:cNvPr id="1" name=""/>
        <p:cNvGrpSpPr/>
        <p:nvPr/>
      </p:nvGrpSpPr>
      <p:grpSpPr>
        <a:xfrm>
          <a:off x="0" y="0"/>
          <a:ext cx="0" cy="0"/>
          <a:chOff x="0" y="0"/>
          <a:chExt cx="0" cy="0"/>
        </a:xfrm>
      </p:grpSpPr>
      <p:sp>
        <p:nvSpPr>
          <p:cNvPr id="2" name="Shape 0"/>
          <p:cNvSpPr/>
          <p:nvPr/>
        </p:nvSpPr>
        <p:spPr>
          <a:xfrm>
            <a:off x="5943600" y="-457200"/>
            <a:ext cx="4572000" cy="4572000"/>
          </a:xfrm>
          <a:prstGeom prst="ellipse">
            <a:avLst/>
          </a:prstGeom>
          <a:solidFill>
            <a:srgbClr val="1D6FA4">
              <a:alpha val="35000"/>
            </a:srgbClr>
          </a:solidFill>
          <a:ln w="12700">
            <a:solidFill>
              <a:srgbClr val="1D6FA4"/>
            </a:solidFill>
            <a:prstDash val="solid"/>
          </a:ln>
        </p:spPr>
      </p:sp>
      <p:sp>
        <p:nvSpPr>
          <p:cNvPr id="4" name="Text 2"/>
          <p:cNvSpPr/>
          <p:nvPr/>
        </p:nvSpPr>
        <p:spPr>
          <a:xfrm>
            <a:off x="914400" y="1657350"/>
            <a:ext cx="7315200" cy="914400"/>
          </a:xfrm>
          <a:prstGeom prst="rect">
            <a:avLst/>
          </a:prstGeom>
          <a:noFill/>
          <a:ln/>
        </p:spPr>
        <p:txBody>
          <a:bodyPr wrap="square" rtlCol="0" anchor="ctr"/>
          <a:lstStyle/>
          <a:p>
            <a:pPr marL="0" indent="0" algn="ctr">
              <a:buNone/>
            </a:pPr>
            <a:r>
              <a:rPr lang="en-US" sz="4400" b="1" dirty="0">
                <a:solidFill>
                  <a:srgbClr val="FFFFFF"/>
                </a:solidFill>
                <a:latin typeface="Cambria" pitchFamily="34" charset="0"/>
                <a:ea typeface="Cambria" pitchFamily="34" charset="-122"/>
                <a:cs typeface="Cambria" pitchFamily="34" charset="-120"/>
              </a:rPr>
              <a:t>Les perspectives</a:t>
            </a:r>
            <a:endParaRPr lang="en-US" sz="4400" dirty="0"/>
          </a:p>
        </p:txBody>
      </p:sp>
      <p:sp>
        <p:nvSpPr>
          <p:cNvPr id="5" name="Shape 3"/>
          <p:cNvSpPr/>
          <p:nvPr/>
        </p:nvSpPr>
        <p:spPr>
          <a:xfrm>
            <a:off x="3200400" y="2663190"/>
            <a:ext cx="2743200" cy="36576"/>
          </a:xfrm>
          <a:prstGeom prst="rect">
            <a:avLst/>
          </a:prstGeom>
          <a:solidFill>
            <a:srgbClr val="C9933A"/>
          </a:solidFill>
          <a:ln w="12700">
            <a:solidFill>
              <a:srgbClr val="C9933A"/>
            </a:solidFill>
            <a:prstDash val="solid"/>
          </a:ln>
        </p:spPr>
      </p:sp>
      <p:sp>
        <p:nvSpPr>
          <p:cNvPr id="6" name="Text 4"/>
          <p:cNvSpPr/>
          <p:nvPr/>
        </p:nvSpPr>
        <p:spPr>
          <a:xfrm>
            <a:off x="1371600" y="2846070"/>
            <a:ext cx="6400800" cy="457200"/>
          </a:xfrm>
          <a:prstGeom prst="rect">
            <a:avLst/>
          </a:prstGeom>
          <a:noFill/>
          <a:ln/>
        </p:spPr>
        <p:txBody>
          <a:bodyPr wrap="square" rtlCol="0" anchor="ctr"/>
          <a:lstStyle/>
          <a:p>
            <a:pPr marL="0" indent="0" algn="ctr">
              <a:buNone/>
            </a:pPr>
            <a:r>
              <a:rPr lang="en-US" sz="1400" i="1" dirty="0">
                <a:solidFill>
                  <a:srgbClr val="6B8EA8"/>
                </a:solidFill>
                <a:latin typeface="Calibri" pitchFamily="34" charset="0"/>
                <a:ea typeface="Calibri" pitchFamily="34" charset="-122"/>
                <a:cs typeface="Calibri" pitchFamily="34" charset="-120"/>
              </a:rPr>
              <a:t>Une démarche d'amélioration continue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8412480" cy="77724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Les perspectives</a:t>
            </a:r>
            <a:endParaRPr lang="en-US" sz="2200" dirty="0"/>
          </a:p>
        </p:txBody>
      </p:sp>
      <p:sp>
        <p:nvSpPr>
          <p:cNvPr id="4" name="Shape 2"/>
          <p:cNvSpPr/>
          <p:nvPr/>
        </p:nvSpPr>
        <p:spPr>
          <a:xfrm>
            <a:off x="320040" y="960120"/>
            <a:ext cx="4206240" cy="1143000"/>
          </a:xfrm>
          <a:prstGeom prst="roundRect">
            <a:avLst>
              <a:gd name="adj" fmla="val 8000"/>
            </a:avLst>
          </a:prstGeom>
          <a:solidFill>
            <a:srgbClr val="FFFFFF"/>
          </a:solidFill>
          <a:ln w="12700">
            <a:solidFill>
              <a:srgbClr val="EAF2F8"/>
            </a:solidFill>
            <a:prstDash val="solid"/>
          </a:ln>
          <a:effectLst>
            <a:outerShdw blurRad="101600" dist="38100" dir="2700000" algn="bl" rotWithShape="0">
              <a:srgbClr val="000000">
                <a:alpha val="12000"/>
              </a:srgbClr>
            </a:outerShdw>
          </a:effectLst>
        </p:spPr>
      </p:sp>
      <p:sp>
        <p:nvSpPr>
          <p:cNvPr id="5" name="Shape 3"/>
          <p:cNvSpPr/>
          <p:nvPr/>
        </p:nvSpPr>
        <p:spPr>
          <a:xfrm>
            <a:off x="411480" y="1143000"/>
            <a:ext cx="548640" cy="548640"/>
          </a:xfrm>
          <a:prstGeom prst="roundRect">
            <a:avLst>
              <a:gd name="adj" fmla="val 13333"/>
            </a:avLst>
          </a:prstGeom>
          <a:solidFill>
            <a:srgbClr val="1A3A5C"/>
          </a:solidFill>
          <a:ln w="12700">
            <a:solidFill>
              <a:srgbClr val="1A3A5C"/>
            </a:solidFill>
            <a:prstDash val="solid"/>
          </a:ln>
        </p:spPr>
      </p:sp>
      <p:sp>
        <p:nvSpPr>
          <p:cNvPr id="6" name="Text 4"/>
          <p:cNvSpPr/>
          <p:nvPr/>
        </p:nvSpPr>
        <p:spPr>
          <a:xfrm>
            <a:off x="411480" y="1143000"/>
            <a:ext cx="548640" cy="54864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7" name="Text 5"/>
          <p:cNvSpPr/>
          <p:nvPr/>
        </p:nvSpPr>
        <p:spPr>
          <a:xfrm>
            <a:off x="1069848" y="960120"/>
            <a:ext cx="3364992" cy="114300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Développer le Parlement des jeunes, inspiré du Parlement francophone des jeunes</a:t>
            </a:r>
            <a:endParaRPr lang="en-US" sz="1200" dirty="0"/>
          </a:p>
        </p:txBody>
      </p:sp>
      <p:sp>
        <p:nvSpPr>
          <p:cNvPr id="8" name="Shape 6"/>
          <p:cNvSpPr/>
          <p:nvPr/>
        </p:nvSpPr>
        <p:spPr>
          <a:xfrm>
            <a:off x="4754880" y="960120"/>
            <a:ext cx="4206240" cy="1143000"/>
          </a:xfrm>
          <a:prstGeom prst="roundRect">
            <a:avLst>
              <a:gd name="adj" fmla="val 8000"/>
            </a:avLst>
          </a:prstGeom>
          <a:solidFill>
            <a:srgbClr val="FFFFFF"/>
          </a:solidFill>
          <a:ln w="12700">
            <a:solidFill>
              <a:srgbClr val="EAF2F8"/>
            </a:solidFill>
            <a:prstDash val="solid"/>
          </a:ln>
          <a:effectLst>
            <a:outerShdw blurRad="101600" dist="38100" dir="2700000" algn="bl" rotWithShape="0">
              <a:srgbClr val="000000">
                <a:alpha val="12000"/>
              </a:srgbClr>
            </a:outerShdw>
          </a:effectLst>
        </p:spPr>
      </p:sp>
      <p:sp>
        <p:nvSpPr>
          <p:cNvPr id="9" name="Shape 7"/>
          <p:cNvSpPr/>
          <p:nvPr/>
        </p:nvSpPr>
        <p:spPr>
          <a:xfrm>
            <a:off x="4846320" y="1143000"/>
            <a:ext cx="548640" cy="548640"/>
          </a:xfrm>
          <a:prstGeom prst="roundRect">
            <a:avLst>
              <a:gd name="adj" fmla="val 13333"/>
            </a:avLst>
          </a:prstGeom>
          <a:solidFill>
            <a:srgbClr val="1A3A5C"/>
          </a:solidFill>
          <a:ln w="12700">
            <a:solidFill>
              <a:srgbClr val="1A3A5C"/>
            </a:solidFill>
            <a:prstDash val="solid"/>
          </a:ln>
        </p:spPr>
      </p:sp>
      <p:sp>
        <p:nvSpPr>
          <p:cNvPr id="10" name="Text 8"/>
          <p:cNvSpPr/>
          <p:nvPr/>
        </p:nvSpPr>
        <p:spPr>
          <a:xfrm>
            <a:off x="4846320" y="1143000"/>
            <a:ext cx="548640" cy="54864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11" name="Text 9"/>
          <p:cNvSpPr/>
          <p:nvPr/>
        </p:nvSpPr>
        <p:spPr>
          <a:xfrm>
            <a:off x="5504688" y="960120"/>
            <a:ext cx="3364992" cy="114300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Déployer un réseau de 25 écrans numériques d'information</a:t>
            </a:r>
            <a:endParaRPr lang="en-US" sz="1200" dirty="0"/>
          </a:p>
        </p:txBody>
      </p:sp>
      <p:sp>
        <p:nvSpPr>
          <p:cNvPr id="12" name="Shape 10"/>
          <p:cNvSpPr/>
          <p:nvPr/>
        </p:nvSpPr>
        <p:spPr>
          <a:xfrm>
            <a:off x="320040" y="2286000"/>
            <a:ext cx="4206240" cy="1143000"/>
          </a:xfrm>
          <a:prstGeom prst="roundRect">
            <a:avLst>
              <a:gd name="adj" fmla="val 8000"/>
            </a:avLst>
          </a:prstGeom>
          <a:solidFill>
            <a:srgbClr val="FFFFFF"/>
          </a:solidFill>
          <a:ln w="12700">
            <a:solidFill>
              <a:srgbClr val="EAF2F8"/>
            </a:solidFill>
            <a:prstDash val="solid"/>
          </a:ln>
          <a:effectLst>
            <a:outerShdw blurRad="101600" dist="38100" dir="2700000" algn="bl" rotWithShape="0">
              <a:srgbClr val="000000">
                <a:alpha val="12000"/>
              </a:srgbClr>
            </a:outerShdw>
          </a:effectLst>
        </p:spPr>
      </p:sp>
      <p:sp>
        <p:nvSpPr>
          <p:cNvPr id="13" name="Shape 11"/>
          <p:cNvSpPr/>
          <p:nvPr/>
        </p:nvSpPr>
        <p:spPr>
          <a:xfrm>
            <a:off x="411480" y="2468880"/>
            <a:ext cx="548640" cy="548640"/>
          </a:xfrm>
          <a:prstGeom prst="roundRect">
            <a:avLst>
              <a:gd name="adj" fmla="val 13333"/>
            </a:avLst>
          </a:prstGeom>
          <a:solidFill>
            <a:srgbClr val="1A3A5C"/>
          </a:solidFill>
          <a:ln w="12700">
            <a:solidFill>
              <a:srgbClr val="1A3A5C"/>
            </a:solidFill>
            <a:prstDash val="solid"/>
          </a:ln>
        </p:spPr>
      </p:sp>
      <p:sp>
        <p:nvSpPr>
          <p:cNvPr id="14" name="Text 12"/>
          <p:cNvSpPr/>
          <p:nvPr/>
        </p:nvSpPr>
        <p:spPr>
          <a:xfrm>
            <a:off x="411480" y="2468880"/>
            <a:ext cx="548640" cy="54864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15" name="Text 13"/>
          <p:cNvSpPr/>
          <p:nvPr/>
        </p:nvSpPr>
        <p:spPr>
          <a:xfrm>
            <a:off x="1069848" y="2286000"/>
            <a:ext cx="3364992" cy="114300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Développer une plateforme pédagogique numérique pour les archipels éloignés</a:t>
            </a:r>
            <a:endParaRPr lang="en-US" sz="1200" dirty="0"/>
          </a:p>
        </p:txBody>
      </p:sp>
      <p:sp>
        <p:nvSpPr>
          <p:cNvPr id="16" name="Shape 14"/>
          <p:cNvSpPr/>
          <p:nvPr/>
        </p:nvSpPr>
        <p:spPr>
          <a:xfrm>
            <a:off x="4754880" y="2286000"/>
            <a:ext cx="4206240" cy="1143000"/>
          </a:xfrm>
          <a:prstGeom prst="roundRect">
            <a:avLst>
              <a:gd name="adj" fmla="val 8000"/>
            </a:avLst>
          </a:prstGeom>
          <a:solidFill>
            <a:srgbClr val="FFFFFF"/>
          </a:solidFill>
          <a:ln w="12700">
            <a:solidFill>
              <a:srgbClr val="EAF2F8"/>
            </a:solidFill>
            <a:prstDash val="solid"/>
          </a:ln>
          <a:effectLst>
            <a:outerShdw blurRad="101600" dist="38100" dir="2700000" algn="bl" rotWithShape="0">
              <a:srgbClr val="000000">
                <a:alpha val="12000"/>
              </a:srgbClr>
            </a:outerShdw>
          </a:effectLst>
        </p:spPr>
      </p:sp>
      <p:sp>
        <p:nvSpPr>
          <p:cNvPr id="17" name="Shape 15"/>
          <p:cNvSpPr/>
          <p:nvPr/>
        </p:nvSpPr>
        <p:spPr>
          <a:xfrm>
            <a:off x="4846320" y="2468880"/>
            <a:ext cx="548640" cy="548640"/>
          </a:xfrm>
          <a:prstGeom prst="roundRect">
            <a:avLst>
              <a:gd name="adj" fmla="val 13333"/>
            </a:avLst>
          </a:prstGeom>
          <a:solidFill>
            <a:srgbClr val="1A3A5C"/>
          </a:solidFill>
          <a:ln w="12700">
            <a:solidFill>
              <a:srgbClr val="1A3A5C"/>
            </a:solidFill>
            <a:prstDash val="solid"/>
          </a:ln>
        </p:spPr>
      </p:sp>
      <p:sp>
        <p:nvSpPr>
          <p:cNvPr id="18" name="Text 16"/>
          <p:cNvSpPr/>
          <p:nvPr/>
        </p:nvSpPr>
        <p:spPr>
          <a:xfrm>
            <a:off x="4846320" y="2468880"/>
            <a:ext cx="548640" cy="54864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19" name="Text 17"/>
          <p:cNvSpPr/>
          <p:nvPr/>
        </p:nvSpPr>
        <p:spPr>
          <a:xfrm>
            <a:off x="5504688" y="2286000"/>
            <a:ext cx="3364992" cy="114300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Renforcer les actions en faveur des </a:t>
            </a:r>
            <a:r>
              <a:rPr lang="en-US" sz="1200" dirty="0" err="1">
                <a:solidFill>
                  <a:srgbClr val="1A2B3C"/>
                </a:solidFill>
                <a:latin typeface="Calibri" pitchFamily="34" charset="0"/>
                <a:ea typeface="Calibri" pitchFamily="34" charset="-122"/>
                <a:cs typeface="Calibri" pitchFamily="34" charset="-120"/>
              </a:rPr>
              <a:t>personnes</a:t>
            </a:r>
            <a:r>
              <a:rPr lang="en-US" sz="1200" dirty="0">
                <a:solidFill>
                  <a:srgbClr val="1A2B3C"/>
                </a:solidFill>
                <a:latin typeface="Calibri" pitchFamily="34" charset="0"/>
                <a:ea typeface="Calibri" pitchFamily="34" charset="-122"/>
                <a:cs typeface="Calibri" pitchFamily="34" charset="-120"/>
              </a:rPr>
              <a:t> </a:t>
            </a:r>
            <a:r>
              <a:rPr lang="en-US" sz="1200" dirty="0" err="1">
                <a:solidFill>
                  <a:srgbClr val="1A2B3C"/>
                </a:solidFill>
                <a:latin typeface="Calibri" pitchFamily="34" charset="0"/>
                <a:ea typeface="Calibri" pitchFamily="34" charset="-122"/>
                <a:cs typeface="Calibri" pitchFamily="34" charset="-120"/>
              </a:rPr>
              <a:t>âgées</a:t>
            </a:r>
            <a:endParaRPr lang="en-US" sz="1200" dirty="0"/>
          </a:p>
        </p:txBody>
      </p:sp>
      <p:sp>
        <p:nvSpPr>
          <p:cNvPr id="20" name="Shape 18"/>
          <p:cNvSpPr/>
          <p:nvPr/>
        </p:nvSpPr>
        <p:spPr>
          <a:xfrm>
            <a:off x="320040" y="3611880"/>
            <a:ext cx="4206240" cy="1143000"/>
          </a:xfrm>
          <a:prstGeom prst="roundRect">
            <a:avLst>
              <a:gd name="adj" fmla="val 8000"/>
            </a:avLst>
          </a:prstGeom>
          <a:solidFill>
            <a:srgbClr val="FFFFFF"/>
          </a:solidFill>
          <a:ln w="12700">
            <a:solidFill>
              <a:srgbClr val="EAF2F8"/>
            </a:solidFill>
            <a:prstDash val="solid"/>
          </a:ln>
          <a:effectLst>
            <a:outerShdw blurRad="101600" dist="38100" dir="2700000" algn="bl" rotWithShape="0">
              <a:srgbClr val="000000">
                <a:alpha val="12000"/>
              </a:srgbClr>
            </a:outerShdw>
          </a:effectLst>
        </p:spPr>
      </p:sp>
      <p:sp>
        <p:nvSpPr>
          <p:cNvPr id="21" name="Shape 19"/>
          <p:cNvSpPr/>
          <p:nvPr/>
        </p:nvSpPr>
        <p:spPr>
          <a:xfrm>
            <a:off x="411480" y="3794760"/>
            <a:ext cx="548640" cy="548640"/>
          </a:xfrm>
          <a:prstGeom prst="roundRect">
            <a:avLst>
              <a:gd name="adj" fmla="val 13333"/>
            </a:avLst>
          </a:prstGeom>
          <a:solidFill>
            <a:srgbClr val="1A3A5C"/>
          </a:solidFill>
          <a:ln w="12700">
            <a:solidFill>
              <a:srgbClr val="1A3A5C"/>
            </a:solidFill>
            <a:prstDash val="solid"/>
          </a:ln>
        </p:spPr>
      </p:sp>
      <p:sp>
        <p:nvSpPr>
          <p:cNvPr id="22" name="Text 20"/>
          <p:cNvSpPr/>
          <p:nvPr/>
        </p:nvSpPr>
        <p:spPr>
          <a:xfrm>
            <a:off x="411480" y="3794760"/>
            <a:ext cx="548640" cy="54864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23" name="Text 21"/>
          <p:cNvSpPr/>
          <p:nvPr/>
        </p:nvSpPr>
        <p:spPr>
          <a:xfrm>
            <a:off x="1069848" y="3611880"/>
            <a:ext cx="3364992" cy="114300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Développer des projets intergénérationnels autour de la </a:t>
            </a:r>
            <a:r>
              <a:rPr lang="en-US" sz="1200" dirty="0" err="1">
                <a:solidFill>
                  <a:srgbClr val="1A2B3C"/>
                </a:solidFill>
                <a:latin typeface="Calibri" pitchFamily="34" charset="0"/>
                <a:ea typeface="Calibri" pitchFamily="34" charset="-122"/>
                <a:cs typeface="Calibri" pitchFamily="34" charset="-120"/>
              </a:rPr>
              <a:t>démocratie</a:t>
            </a:r>
            <a:endParaRPr lang="en-US" sz="1200" dirty="0"/>
          </a:p>
        </p:txBody>
      </p:sp>
      <p:sp>
        <p:nvSpPr>
          <p:cNvPr id="24" name="Shape 22"/>
          <p:cNvSpPr/>
          <p:nvPr/>
        </p:nvSpPr>
        <p:spPr>
          <a:xfrm>
            <a:off x="4754880" y="3611880"/>
            <a:ext cx="4206240" cy="1143000"/>
          </a:xfrm>
          <a:prstGeom prst="roundRect">
            <a:avLst>
              <a:gd name="adj" fmla="val 8000"/>
            </a:avLst>
          </a:prstGeom>
          <a:solidFill>
            <a:srgbClr val="FFFFFF"/>
          </a:solidFill>
          <a:ln w="12700">
            <a:solidFill>
              <a:srgbClr val="EAF2F8"/>
            </a:solidFill>
            <a:prstDash val="solid"/>
          </a:ln>
          <a:effectLst>
            <a:outerShdw blurRad="101600" dist="38100" dir="2700000" algn="bl" rotWithShape="0">
              <a:srgbClr val="000000">
                <a:alpha val="12000"/>
              </a:srgbClr>
            </a:outerShdw>
          </a:effectLst>
        </p:spPr>
      </p:sp>
      <p:sp>
        <p:nvSpPr>
          <p:cNvPr id="25" name="Shape 23"/>
          <p:cNvSpPr/>
          <p:nvPr/>
        </p:nvSpPr>
        <p:spPr>
          <a:xfrm>
            <a:off x="4846320" y="3794760"/>
            <a:ext cx="548640" cy="548640"/>
          </a:xfrm>
          <a:prstGeom prst="roundRect">
            <a:avLst>
              <a:gd name="adj" fmla="val 13333"/>
            </a:avLst>
          </a:prstGeom>
          <a:solidFill>
            <a:srgbClr val="1A3A5C"/>
          </a:solidFill>
          <a:ln w="12700">
            <a:solidFill>
              <a:srgbClr val="1A3A5C"/>
            </a:solidFill>
            <a:prstDash val="solid"/>
          </a:ln>
        </p:spPr>
      </p:sp>
      <p:sp>
        <p:nvSpPr>
          <p:cNvPr id="26" name="Text 24"/>
          <p:cNvSpPr/>
          <p:nvPr/>
        </p:nvSpPr>
        <p:spPr>
          <a:xfrm>
            <a:off x="4846320" y="3794760"/>
            <a:ext cx="548640" cy="548640"/>
          </a:xfrm>
          <a:prstGeom prst="rect">
            <a:avLst/>
          </a:prstGeom>
          <a:noFill/>
          <a:ln/>
        </p:spPr>
        <p:txBody>
          <a:bodyPr wrap="square" rtlCol="0" anchor="ctr"/>
          <a:lstStyle/>
          <a:p>
            <a:pPr marL="0" indent="0" algn="ctr">
              <a:buNone/>
            </a:pPr>
            <a:r>
              <a:rPr lang="en-US" sz="1800" dirty="0">
                <a:solidFill>
                  <a:srgbClr val="000000"/>
                </a:solidFill>
              </a:rPr>
              <a:t>📱</a:t>
            </a:r>
            <a:endParaRPr lang="en-US" sz="1800" dirty="0"/>
          </a:p>
        </p:txBody>
      </p:sp>
      <p:sp>
        <p:nvSpPr>
          <p:cNvPr id="27" name="Text 25"/>
          <p:cNvSpPr/>
          <p:nvPr/>
        </p:nvSpPr>
        <p:spPr>
          <a:xfrm>
            <a:off x="5504688" y="3611880"/>
            <a:ext cx="3364992" cy="1143000"/>
          </a:xfrm>
          <a:prstGeom prst="rect">
            <a:avLst/>
          </a:prstGeom>
          <a:noFill/>
          <a:ln/>
        </p:spPr>
        <p:txBody>
          <a:bodyPr wrap="square" rtlCol="0" anchor="ctr"/>
          <a:lstStyle/>
          <a:p>
            <a:pPr marL="0" indent="0">
              <a:buNone/>
            </a:pPr>
            <a:r>
              <a:rPr lang="en-US" sz="1200" dirty="0">
                <a:solidFill>
                  <a:srgbClr val="1A2B3C"/>
                </a:solidFill>
                <a:latin typeface="Calibri" pitchFamily="34" charset="0"/>
                <a:ea typeface="Calibri" pitchFamily="34" charset="-122"/>
                <a:cs typeface="Calibri" pitchFamily="34" charset="-120"/>
              </a:rPr>
              <a:t>Poursuivre la modernisation des outils numériques de l'Assemblée</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1A3A5C"/>
        </a:solidFill>
        <a:effectLst/>
      </p:bgPr>
    </p:bg>
    <p:spTree>
      <p:nvGrpSpPr>
        <p:cNvPr id="1" name=""/>
        <p:cNvGrpSpPr/>
        <p:nvPr/>
      </p:nvGrpSpPr>
      <p:grpSpPr>
        <a:xfrm>
          <a:off x="0" y="0"/>
          <a:ext cx="0" cy="0"/>
          <a:chOff x="0" y="0"/>
          <a:chExt cx="0" cy="0"/>
        </a:xfrm>
      </p:grpSpPr>
      <p:sp>
        <p:nvSpPr>
          <p:cNvPr id="2" name="Shape 0"/>
          <p:cNvSpPr/>
          <p:nvPr/>
        </p:nvSpPr>
        <p:spPr>
          <a:xfrm>
            <a:off x="5943600" y="-457200"/>
            <a:ext cx="5486400" cy="5486400"/>
          </a:xfrm>
          <a:prstGeom prst="ellipse">
            <a:avLst/>
          </a:prstGeom>
          <a:solidFill>
            <a:srgbClr val="1D6FA4">
              <a:alpha val="30000"/>
            </a:srgbClr>
          </a:solidFill>
          <a:ln w="12700">
            <a:solidFill>
              <a:srgbClr val="1D6FA4"/>
            </a:solidFill>
            <a:prstDash val="solid"/>
          </a:ln>
        </p:spPr>
      </p:sp>
      <p:sp>
        <p:nvSpPr>
          <p:cNvPr id="3" name="Text 1"/>
          <p:cNvSpPr/>
          <p:nvPr/>
        </p:nvSpPr>
        <p:spPr>
          <a:xfrm>
            <a:off x="457200" y="457200"/>
            <a:ext cx="5486400" cy="502920"/>
          </a:xfrm>
          <a:prstGeom prst="rect">
            <a:avLst/>
          </a:prstGeom>
          <a:noFill/>
          <a:ln/>
        </p:spPr>
        <p:txBody>
          <a:bodyPr wrap="square" rtlCol="0" anchor="ctr"/>
          <a:lstStyle/>
          <a:p>
            <a:pPr marL="0" indent="0">
              <a:buNone/>
            </a:pPr>
            <a:r>
              <a:rPr lang="en-US" sz="2400" b="1" kern="0" spc="400" dirty="0">
                <a:solidFill>
                  <a:srgbClr val="0E9AA7"/>
                </a:solidFill>
                <a:latin typeface="Calibri" pitchFamily="34" charset="0"/>
                <a:ea typeface="Calibri" pitchFamily="34" charset="-122"/>
                <a:cs typeface="Calibri" pitchFamily="34" charset="-120"/>
              </a:rPr>
              <a:t>Conclusion</a:t>
            </a:r>
            <a:endParaRPr lang="en-US" sz="2400" dirty="0"/>
          </a:p>
        </p:txBody>
      </p:sp>
      <p:sp>
        <p:nvSpPr>
          <p:cNvPr id="4" name="Shape 2"/>
          <p:cNvSpPr/>
          <p:nvPr/>
        </p:nvSpPr>
        <p:spPr>
          <a:xfrm>
            <a:off x="5943600" y="434340"/>
            <a:ext cx="2880360" cy="4114800"/>
          </a:xfrm>
          <a:prstGeom prst="roundRect">
            <a:avLst>
              <a:gd name="adj" fmla="val 3810"/>
            </a:avLst>
          </a:prstGeom>
          <a:solidFill>
            <a:srgbClr val="1D6FA4">
              <a:alpha val="50000"/>
            </a:srgbClr>
          </a:solidFill>
          <a:ln w="12700">
            <a:solidFill>
              <a:srgbClr val="0E9AA7"/>
            </a:solidFill>
            <a:prstDash val="solid"/>
          </a:ln>
        </p:spPr>
      </p:sp>
      <p:sp>
        <p:nvSpPr>
          <p:cNvPr id="5" name="Text 3"/>
          <p:cNvSpPr/>
          <p:nvPr/>
        </p:nvSpPr>
        <p:spPr>
          <a:xfrm>
            <a:off x="5943600" y="640080"/>
            <a:ext cx="2880360" cy="4114800"/>
          </a:xfrm>
          <a:prstGeom prst="rect">
            <a:avLst/>
          </a:prstGeom>
          <a:noFill/>
          <a:ln/>
        </p:spPr>
        <p:txBody>
          <a:bodyPr wrap="square" rtlCol="0" anchor="ctr"/>
          <a:lstStyle/>
          <a:p>
            <a:pPr marL="0" indent="0" algn="ctr">
              <a:buNone/>
            </a:pPr>
            <a:r>
              <a:rPr lang="en-US" sz="1100" i="1" dirty="0">
                <a:solidFill>
                  <a:srgbClr val="FFFFFF"/>
                </a:solidFill>
                <a:latin typeface="Calibri" pitchFamily="34" charset="0"/>
                <a:ea typeface="Calibri" pitchFamily="34" charset="-122"/>
                <a:cs typeface="Calibri" pitchFamily="34" charset="-120"/>
              </a:rPr>
              <a:t>📷  Photo de l'hémicycle</a:t>
            </a:r>
            <a:endParaRPr lang="en-US" sz="1100" dirty="0"/>
          </a:p>
        </p:txBody>
      </p:sp>
      <p:sp>
        <p:nvSpPr>
          <p:cNvPr id="6" name="Text 4"/>
          <p:cNvSpPr/>
          <p:nvPr/>
        </p:nvSpPr>
        <p:spPr>
          <a:xfrm>
            <a:off x="291330" y="960120"/>
            <a:ext cx="5212080" cy="2286000"/>
          </a:xfrm>
          <a:prstGeom prst="rect">
            <a:avLst/>
          </a:prstGeom>
          <a:noFill/>
          <a:ln/>
        </p:spPr>
        <p:txBody>
          <a:bodyPr wrap="square" rtlCol="0" anchor="ctr"/>
          <a:lstStyle/>
          <a:p>
            <a:pPr marL="342900" indent="-342900">
              <a:buSzPct val="100000"/>
              <a:buChar char="•"/>
            </a:pPr>
            <a:r>
              <a:rPr lang="en-US" sz="1400" dirty="0">
                <a:solidFill>
                  <a:srgbClr val="FFFFFF"/>
                </a:solidFill>
                <a:latin typeface="Calibri" pitchFamily="34" charset="0"/>
                <a:ea typeface="Calibri" pitchFamily="34" charset="-122"/>
                <a:cs typeface="Calibri" pitchFamily="34" charset="-120"/>
              </a:rPr>
              <a:t>Un rôle essentiel : expliquer les institutions </a:t>
            </a:r>
          </a:p>
          <a:p>
            <a:pPr marL="342900" indent="-342900">
              <a:buSzPct val="100000"/>
              <a:buChar char="•"/>
            </a:pPr>
            <a:r>
              <a:rPr lang="en-US" sz="1400" dirty="0" err="1">
                <a:solidFill>
                  <a:srgbClr val="FFFFFF"/>
                </a:solidFill>
                <a:latin typeface="Calibri" pitchFamily="34" charset="0"/>
                <a:ea typeface="Calibri" pitchFamily="34" charset="-122"/>
                <a:cs typeface="Calibri" pitchFamily="34" charset="-120"/>
              </a:rPr>
              <a:t>Favoriser</a:t>
            </a:r>
            <a:r>
              <a:rPr lang="en-US" sz="1400" dirty="0">
                <a:solidFill>
                  <a:srgbClr val="FFFFFF"/>
                </a:solidFill>
                <a:latin typeface="Calibri" pitchFamily="34" charset="0"/>
                <a:ea typeface="Calibri" pitchFamily="34" charset="-122"/>
                <a:cs typeface="Calibri" pitchFamily="34" charset="-120"/>
              </a:rPr>
              <a:t> le dialogue entre les citoyens et leurs représentants</a:t>
            </a:r>
            <a:endParaRPr lang="en-US" sz="1400" dirty="0"/>
          </a:p>
          <a:p>
            <a:pPr marL="342900" indent="-342900">
              <a:buSzPct val="100000"/>
              <a:buChar char="•"/>
            </a:pPr>
            <a:r>
              <a:rPr lang="en-US" sz="1400" dirty="0">
                <a:solidFill>
                  <a:srgbClr val="FFFFFF"/>
                </a:solidFill>
                <a:latin typeface="Calibri" pitchFamily="34" charset="0"/>
                <a:ea typeface="Calibri" pitchFamily="34" charset="-122"/>
                <a:cs typeface="Calibri" pitchFamily="34" charset="-120"/>
              </a:rPr>
              <a:t>Développer une véritable culture démocratique</a:t>
            </a:r>
            <a:endParaRPr lang="en-US" sz="1400" dirty="0"/>
          </a:p>
          <a:p>
            <a:pPr marL="342900" indent="-342900">
              <a:buSzPct val="100000"/>
              <a:buChar char="•"/>
            </a:pPr>
            <a:r>
              <a:rPr lang="en-US" sz="1400" dirty="0">
                <a:solidFill>
                  <a:srgbClr val="FFFFFF"/>
                </a:solidFill>
                <a:latin typeface="Calibri" pitchFamily="34" charset="0"/>
                <a:ea typeface="Calibri" pitchFamily="34" charset="-122"/>
                <a:cs typeface="Calibri" pitchFamily="34" charset="-120"/>
              </a:rPr>
              <a:t>Renforcer la confiance dans les institutions</a:t>
            </a:r>
            <a:endParaRPr lang="en-US" sz="1400" dirty="0"/>
          </a:p>
        </p:txBody>
      </p:sp>
      <p:sp>
        <p:nvSpPr>
          <p:cNvPr id="7" name="Shape 5"/>
          <p:cNvSpPr/>
          <p:nvPr/>
        </p:nvSpPr>
        <p:spPr>
          <a:xfrm>
            <a:off x="125459" y="3520440"/>
            <a:ext cx="5212080" cy="1005840"/>
          </a:xfrm>
          <a:prstGeom prst="roundRect">
            <a:avLst>
              <a:gd name="adj" fmla="val 9091"/>
            </a:avLst>
          </a:prstGeom>
          <a:solidFill>
            <a:srgbClr val="C9933A"/>
          </a:solidFill>
          <a:ln w="12700">
            <a:solidFill>
              <a:srgbClr val="C9933A"/>
            </a:solidFill>
            <a:prstDash val="solid"/>
          </a:ln>
        </p:spPr>
      </p:sp>
      <p:sp>
        <p:nvSpPr>
          <p:cNvPr id="8" name="Text 6"/>
          <p:cNvSpPr/>
          <p:nvPr/>
        </p:nvSpPr>
        <p:spPr>
          <a:xfrm>
            <a:off x="182880" y="3520440"/>
            <a:ext cx="5212080" cy="1005840"/>
          </a:xfrm>
          <a:prstGeom prst="rect">
            <a:avLst/>
          </a:prstGeom>
          <a:noFill/>
          <a:ln/>
        </p:spPr>
        <p:txBody>
          <a:bodyPr wrap="square" rtlCol="0" anchor="ctr"/>
          <a:lstStyle/>
          <a:p>
            <a:pPr marL="0" indent="0" algn="ctr">
              <a:buNone/>
            </a:pPr>
            <a:r>
              <a:rPr lang="en-US" sz="1300" b="1" i="1" dirty="0">
                <a:solidFill>
                  <a:srgbClr val="FFFFFF"/>
                </a:solidFill>
                <a:latin typeface="Cambria" pitchFamily="34" charset="0"/>
                <a:ea typeface="Cambria" pitchFamily="34" charset="-122"/>
                <a:cs typeface="Cambria" pitchFamily="34" charset="-120"/>
              </a:rPr>
              <a:t>Permettre à nos concitoyens de mieux comprendre les institutions afin qu'ils puissent exercer pleinement leur citoyenneté.</a:t>
            </a:r>
            <a:endParaRPr lang="en-US" sz="1300" dirty="0"/>
          </a:p>
        </p:txBody>
      </p:sp>
      <p:pic>
        <p:nvPicPr>
          <p:cNvPr id="9" name="Image 8">
            <a:extLst>
              <a:ext uri="{FF2B5EF4-FFF2-40B4-BE49-F238E27FC236}">
                <a16:creationId xmlns:a16="http://schemas.microsoft.com/office/drawing/2014/main" id="{FA6CA594-30F1-9DA7-026A-49AD2556A910}"/>
              </a:ext>
            </a:extLst>
          </p:cNvPr>
          <p:cNvPicPr>
            <a:picLocks noChangeAspect="1"/>
          </p:cNvPicPr>
          <p:nvPr/>
        </p:nvPicPr>
        <p:blipFill>
          <a:blip r:embed="rId3"/>
          <a:srcRect t="5208" r="57878" b="16881"/>
          <a:stretch>
            <a:fillRect/>
          </a:stretch>
        </p:blipFill>
        <p:spPr>
          <a:xfrm>
            <a:off x="5611859" y="411480"/>
            <a:ext cx="3349261" cy="41148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1A3A5C"/>
        </a:solidFill>
        <a:effectLst/>
      </p:bgPr>
    </p:bg>
    <p:spTree>
      <p:nvGrpSpPr>
        <p:cNvPr id="1" name=""/>
        <p:cNvGrpSpPr/>
        <p:nvPr/>
      </p:nvGrpSpPr>
      <p:grpSpPr>
        <a:xfrm>
          <a:off x="0" y="0"/>
          <a:ext cx="0" cy="0"/>
          <a:chOff x="0" y="0"/>
          <a:chExt cx="0" cy="0"/>
        </a:xfrm>
      </p:grpSpPr>
      <p:sp>
        <p:nvSpPr>
          <p:cNvPr id="2" name="Shape 0"/>
          <p:cNvSpPr/>
          <p:nvPr/>
        </p:nvSpPr>
        <p:spPr>
          <a:xfrm>
            <a:off x="-914400" y="-914400"/>
            <a:ext cx="5486400" cy="5486400"/>
          </a:xfrm>
          <a:prstGeom prst="ellipse">
            <a:avLst/>
          </a:prstGeom>
          <a:solidFill>
            <a:srgbClr val="0E9AA7">
              <a:alpha val="30000"/>
            </a:srgbClr>
          </a:solidFill>
          <a:ln w="12700">
            <a:solidFill>
              <a:srgbClr val="0E9AA7"/>
            </a:solidFill>
            <a:prstDash val="solid"/>
          </a:ln>
        </p:spPr>
      </p:sp>
      <p:sp>
        <p:nvSpPr>
          <p:cNvPr id="3" name="Shape 1"/>
          <p:cNvSpPr/>
          <p:nvPr/>
        </p:nvSpPr>
        <p:spPr>
          <a:xfrm>
            <a:off x="6400800" y="914400"/>
            <a:ext cx="4572000" cy="4572000"/>
          </a:xfrm>
          <a:prstGeom prst="ellipse">
            <a:avLst/>
          </a:prstGeom>
          <a:solidFill>
            <a:srgbClr val="1D6FA4">
              <a:alpha val="35000"/>
            </a:srgbClr>
          </a:solidFill>
          <a:ln w="12700">
            <a:solidFill>
              <a:srgbClr val="1D6FA4"/>
            </a:solidFill>
            <a:prstDash val="solid"/>
          </a:ln>
        </p:spPr>
      </p:sp>
      <p:sp>
        <p:nvSpPr>
          <p:cNvPr id="6" name="Text 4"/>
          <p:cNvSpPr/>
          <p:nvPr/>
        </p:nvSpPr>
        <p:spPr>
          <a:xfrm>
            <a:off x="914401" y="3901863"/>
            <a:ext cx="7315200" cy="777240"/>
          </a:xfrm>
          <a:prstGeom prst="rect">
            <a:avLst/>
          </a:prstGeom>
          <a:noFill/>
          <a:ln/>
        </p:spPr>
        <p:txBody>
          <a:bodyPr wrap="square" rtlCol="0" anchor="ctr"/>
          <a:lstStyle/>
          <a:p>
            <a:pPr marL="0" indent="0" algn="ctr">
              <a:buNone/>
            </a:pPr>
            <a:r>
              <a:rPr lang="en-US" sz="3800" b="1" dirty="0">
                <a:solidFill>
                  <a:srgbClr val="C9933A"/>
                </a:solidFill>
                <a:latin typeface="Cambria" pitchFamily="34" charset="0"/>
                <a:ea typeface="Cambria" pitchFamily="34" charset="-122"/>
                <a:cs typeface="Cambria" pitchFamily="34" charset="-120"/>
              </a:rPr>
              <a:t>Mauruuru !</a:t>
            </a:r>
            <a:endParaRPr lang="en-US" sz="3800" dirty="0"/>
          </a:p>
        </p:txBody>
      </p:sp>
      <p:sp>
        <p:nvSpPr>
          <p:cNvPr id="8" name="Shape 6"/>
          <p:cNvSpPr/>
          <p:nvPr/>
        </p:nvSpPr>
        <p:spPr>
          <a:xfrm>
            <a:off x="2743201" y="4785361"/>
            <a:ext cx="3657600" cy="18288"/>
          </a:xfrm>
          <a:prstGeom prst="rect">
            <a:avLst/>
          </a:prstGeom>
          <a:solidFill>
            <a:srgbClr val="0E9AA7"/>
          </a:solidFill>
          <a:ln w="12700">
            <a:solidFill>
              <a:srgbClr val="0E9AA7"/>
            </a:solidFill>
            <a:prstDash val="solid"/>
          </a:ln>
        </p:spPr>
      </p:sp>
      <p:pic>
        <p:nvPicPr>
          <p:cNvPr id="14" name="Image 13">
            <a:extLst>
              <a:ext uri="{FF2B5EF4-FFF2-40B4-BE49-F238E27FC236}">
                <a16:creationId xmlns:a16="http://schemas.microsoft.com/office/drawing/2014/main" id="{195F8A31-0CD9-0C37-E295-3B858B2CBBBB}"/>
              </a:ext>
            </a:extLst>
          </p:cNvPr>
          <p:cNvPicPr>
            <a:picLocks noChangeAspect="1"/>
          </p:cNvPicPr>
          <p:nvPr/>
        </p:nvPicPr>
        <p:blipFill>
          <a:blip r:embed="rId3"/>
          <a:srcRect l="5926" t="13115" r="7592" b="9301"/>
          <a:stretch>
            <a:fillRect/>
          </a:stretch>
        </p:blipFill>
        <p:spPr>
          <a:xfrm>
            <a:off x="694266" y="504613"/>
            <a:ext cx="7907867" cy="329014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841248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La Polynésie française : un territoire immense, un défi démocratique</a:t>
            </a:r>
            <a:endParaRPr lang="en-US" sz="2000" dirty="0"/>
          </a:p>
        </p:txBody>
      </p:sp>
      <p:sp>
        <p:nvSpPr>
          <p:cNvPr id="6" name="Shape 4"/>
          <p:cNvSpPr/>
          <p:nvPr/>
        </p:nvSpPr>
        <p:spPr>
          <a:xfrm>
            <a:off x="4572000" y="1211580"/>
            <a:ext cx="274320" cy="274320"/>
          </a:xfrm>
          <a:prstGeom prst="ellipse">
            <a:avLst/>
          </a:prstGeom>
          <a:solidFill>
            <a:srgbClr val="0E9AA7"/>
          </a:solidFill>
          <a:ln w="12700">
            <a:solidFill>
              <a:srgbClr val="0E9AA7"/>
            </a:solidFill>
            <a:prstDash val="solid"/>
          </a:ln>
        </p:spPr>
      </p:sp>
      <p:sp>
        <p:nvSpPr>
          <p:cNvPr id="7" name="Text 5"/>
          <p:cNvSpPr/>
          <p:nvPr/>
        </p:nvSpPr>
        <p:spPr>
          <a:xfrm>
            <a:off x="4983480" y="1184148"/>
            <a:ext cx="3840480" cy="502920"/>
          </a:xfrm>
          <a:prstGeom prst="rect">
            <a:avLst/>
          </a:prstGeom>
          <a:noFill/>
          <a:ln/>
        </p:spPr>
        <p:txBody>
          <a:bodyPr wrap="square" rtlCol="0" anchor="ctr"/>
          <a:lstStyle/>
          <a:p>
            <a:pPr marL="0" indent="0">
              <a:buNone/>
            </a:pPr>
            <a:r>
              <a:rPr lang="en-US" sz="1300" dirty="0">
                <a:solidFill>
                  <a:srgbClr val="1A2B3C"/>
                </a:solidFill>
                <a:latin typeface="Calibri" pitchFamily="34" charset="0"/>
                <a:ea typeface="Calibri" pitchFamily="34" charset="-122"/>
                <a:cs typeface="Calibri" pitchFamily="34" charset="-120"/>
              </a:rPr>
              <a:t>Un territoire maritime aussi vaste que l'Europe</a:t>
            </a:r>
            <a:endParaRPr lang="en-US" sz="1300" dirty="0"/>
          </a:p>
        </p:txBody>
      </p:sp>
      <p:sp>
        <p:nvSpPr>
          <p:cNvPr id="8" name="Shape 6"/>
          <p:cNvSpPr/>
          <p:nvPr/>
        </p:nvSpPr>
        <p:spPr>
          <a:xfrm>
            <a:off x="4572000" y="1833372"/>
            <a:ext cx="274320" cy="274320"/>
          </a:xfrm>
          <a:prstGeom prst="ellipse">
            <a:avLst/>
          </a:prstGeom>
          <a:solidFill>
            <a:srgbClr val="0E9AA7"/>
          </a:solidFill>
          <a:ln w="12700">
            <a:solidFill>
              <a:srgbClr val="0E9AA7"/>
            </a:solidFill>
            <a:prstDash val="solid"/>
          </a:ln>
        </p:spPr>
      </p:sp>
      <p:sp>
        <p:nvSpPr>
          <p:cNvPr id="9" name="Text 7"/>
          <p:cNvSpPr/>
          <p:nvPr/>
        </p:nvSpPr>
        <p:spPr>
          <a:xfrm>
            <a:off x="4983480" y="1805940"/>
            <a:ext cx="3840480" cy="502920"/>
          </a:xfrm>
          <a:prstGeom prst="rect">
            <a:avLst/>
          </a:prstGeom>
          <a:noFill/>
          <a:ln/>
        </p:spPr>
        <p:txBody>
          <a:bodyPr wrap="square" rtlCol="0" anchor="ctr"/>
          <a:lstStyle/>
          <a:p>
            <a:pPr marL="0" indent="0">
              <a:buNone/>
            </a:pPr>
            <a:r>
              <a:rPr lang="en-US" sz="1300" dirty="0">
                <a:solidFill>
                  <a:srgbClr val="1A2B3C"/>
                </a:solidFill>
                <a:latin typeface="Calibri" pitchFamily="34" charset="0"/>
                <a:ea typeface="Calibri" pitchFamily="34" charset="-122"/>
                <a:cs typeface="Calibri" pitchFamily="34" charset="-120"/>
              </a:rPr>
              <a:t>118 îles réparties sur 5 archipels</a:t>
            </a:r>
            <a:endParaRPr lang="en-US" sz="1300" dirty="0"/>
          </a:p>
        </p:txBody>
      </p:sp>
      <p:sp>
        <p:nvSpPr>
          <p:cNvPr id="10" name="Shape 8"/>
          <p:cNvSpPr/>
          <p:nvPr/>
        </p:nvSpPr>
        <p:spPr>
          <a:xfrm>
            <a:off x="4572000" y="2455164"/>
            <a:ext cx="274320" cy="274320"/>
          </a:xfrm>
          <a:prstGeom prst="ellipse">
            <a:avLst/>
          </a:prstGeom>
          <a:solidFill>
            <a:srgbClr val="0E9AA7"/>
          </a:solidFill>
          <a:ln w="12700">
            <a:solidFill>
              <a:srgbClr val="0E9AA7"/>
            </a:solidFill>
            <a:prstDash val="solid"/>
          </a:ln>
        </p:spPr>
      </p:sp>
      <p:sp>
        <p:nvSpPr>
          <p:cNvPr id="11" name="Text 9"/>
          <p:cNvSpPr/>
          <p:nvPr/>
        </p:nvSpPr>
        <p:spPr>
          <a:xfrm>
            <a:off x="4983480" y="2427732"/>
            <a:ext cx="3840480" cy="502920"/>
          </a:xfrm>
          <a:prstGeom prst="rect">
            <a:avLst/>
          </a:prstGeom>
          <a:noFill/>
          <a:ln/>
        </p:spPr>
        <p:txBody>
          <a:bodyPr wrap="square" rtlCol="0" anchor="ctr"/>
          <a:lstStyle/>
          <a:p>
            <a:pPr marL="0" indent="0">
              <a:buNone/>
            </a:pPr>
            <a:r>
              <a:rPr lang="en-US" sz="1300" dirty="0">
                <a:solidFill>
                  <a:srgbClr val="1A2B3C"/>
                </a:solidFill>
                <a:latin typeface="Calibri" pitchFamily="34" charset="0"/>
                <a:ea typeface="Calibri" pitchFamily="34" charset="-122"/>
                <a:cs typeface="Calibri" pitchFamily="34" charset="-120"/>
              </a:rPr>
              <a:t>Des distances considérables entre les archipels</a:t>
            </a:r>
            <a:endParaRPr lang="en-US" sz="1300" dirty="0"/>
          </a:p>
        </p:txBody>
      </p:sp>
      <p:sp>
        <p:nvSpPr>
          <p:cNvPr id="12" name="Shape 10"/>
          <p:cNvSpPr/>
          <p:nvPr/>
        </p:nvSpPr>
        <p:spPr>
          <a:xfrm>
            <a:off x="4572000" y="3076956"/>
            <a:ext cx="274320" cy="274320"/>
          </a:xfrm>
          <a:prstGeom prst="ellipse">
            <a:avLst/>
          </a:prstGeom>
          <a:solidFill>
            <a:srgbClr val="0E9AA7"/>
          </a:solidFill>
          <a:ln w="12700">
            <a:solidFill>
              <a:srgbClr val="0E9AA7"/>
            </a:solidFill>
            <a:prstDash val="solid"/>
          </a:ln>
        </p:spPr>
      </p:sp>
      <p:sp>
        <p:nvSpPr>
          <p:cNvPr id="13" name="Text 11"/>
          <p:cNvSpPr/>
          <p:nvPr/>
        </p:nvSpPr>
        <p:spPr>
          <a:xfrm>
            <a:off x="4983480" y="3049524"/>
            <a:ext cx="3840480" cy="502920"/>
          </a:xfrm>
          <a:prstGeom prst="rect">
            <a:avLst/>
          </a:prstGeom>
          <a:noFill/>
          <a:ln/>
        </p:spPr>
        <p:txBody>
          <a:bodyPr wrap="square" rtlCol="0" anchor="ctr"/>
          <a:lstStyle/>
          <a:p>
            <a:pPr marL="0" indent="0">
              <a:buNone/>
            </a:pPr>
            <a:r>
              <a:rPr lang="en-US" sz="1300" dirty="0">
                <a:solidFill>
                  <a:srgbClr val="1A2B3C"/>
                </a:solidFill>
                <a:latin typeface="Calibri" pitchFamily="34" charset="0"/>
                <a:ea typeface="Calibri" pitchFamily="34" charset="-122"/>
                <a:cs typeface="Calibri" pitchFamily="34" charset="-120"/>
              </a:rPr>
              <a:t>Une fracture numérique qui limite l'accès à l'information</a:t>
            </a:r>
            <a:endParaRPr lang="en-US" sz="1300" dirty="0"/>
          </a:p>
        </p:txBody>
      </p:sp>
      <p:sp>
        <p:nvSpPr>
          <p:cNvPr id="14" name="Shape 12"/>
          <p:cNvSpPr/>
          <p:nvPr/>
        </p:nvSpPr>
        <p:spPr>
          <a:xfrm>
            <a:off x="4572000" y="3698748"/>
            <a:ext cx="274320" cy="274320"/>
          </a:xfrm>
          <a:prstGeom prst="ellipse">
            <a:avLst/>
          </a:prstGeom>
          <a:solidFill>
            <a:srgbClr val="0E9AA7"/>
          </a:solidFill>
          <a:ln w="12700">
            <a:solidFill>
              <a:srgbClr val="0E9AA7"/>
            </a:solidFill>
            <a:prstDash val="solid"/>
          </a:ln>
        </p:spPr>
      </p:sp>
      <p:sp>
        <p:nvSpPr>
          <p:cNvPr id="15" name="Text 13"/>
          <p:cNvSpPr/>
          <p:nvPr/>
        </p:nvSpPr>
        <p:spPr>
          <a:xfrm>
            <a:off x="4983480" y="3671316"/>
            <a:ext cx="3840480" cy="502920"/>
          </a:xfrm>
          <a:prstGeom prst="rect">
            <a:avLst/>
          </a:prstGeom>
          <a:noFill/>
          <a:ln/>
        </p:spPr>
        <p:txBody>
          <a:bodyPr wrap="square" rtlCol="0" anchor="ctr"/>
          <a:lstStyle/>
          <a:p>
            <a:pPr marL="0" indent="0">
              <a:buNone/>
            </a:pPr>
            <a:r>
              <a:rPr lang="en-US" sz="1300" dirty="0">
                <a:solidFill>
                  <a:srgbClr val="1A2B3C"/>
                </a:solidFill>
                <a:latin typeface="Calibri" pitchFamily="34" charset="0"/>
                <a:ea typeface="Calibri" pitchFamily="34" charset="-122"/>
                <a:cs typeface="Calibri" pitchFamily="34" charset="-120"/>
              </a:rPr>
              <a:t>Un défi : garantir à chaque citoyen un égal accès aux institutions</a:t>
            </a:r>
            <a:endParaRPr lang="en-US" sz="1300" dirty="0"/>
          </a:p>
        </p:txBody>
      </p:sp>
      <p:pic>
        <p:nvPicPr>
          <p:cNvPr id="16" name="Image 15">
            <a:extLst>
              <a:ext uri="{FF2B5EF4-FFF2-40B4-BE49-F238E27FC236}">
                <a16:creationId xmlns:a16="http://schemas.microsoft.com/office/drawing/2014/main" id="{5EF04BC3-A6A7-A7FD-3BC0-0A7BB68F623C}"/>
              </a:ext>
            </a:extLst>
          </p:cNvPr>
          <p:cNvPicPr>
            <a:picLocks noChangeAspect="1"/>
          </p:cNvPicPr>
          <p:nvPr/>
        </p:nvPicPr>
        <p:blipFill>
          <a:blip r:embed="rId3"/>
          <a:stretch>
            <a:fillRect/>
          </a:stretch>
        </p:blipFill>
        <p:spPr>
          <a:xfrm>
            <a:off x="181604" y="1097280"/>
            <a:ext cx="4154826" cy="311335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841248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Une stratégie globale au service de la citoyenneté</a:t>
            </a:r>
            <a:endParaRPr lang="en-US" sz="2000" dirty="0"/>
          </a:p>
        </p:txBody>
      </p:sp>
      <p:sp>
        <p:nvSpPr>
          <p:cNvPr id="4" name="Shape 2"/>
          <p:cNvSpPr/>
          <p:nvPr/>
        </p:nvSpPr>
        <p:spPr>
          <a:xfrm>
            <a:off x="457200" y="960119"/>
            <a:ext cx="2651760" cy="3673525"/>
          </a:xfrm>
          <a:prstGeom prst="roundRect">
            <a:avLst>
              <a:gd name="adj" fmla="val 4138"/>
            </a:avLst>
          </a:prstGeom>
          <a:solidFill>
            <a:srgbClr val="1A3A5C"/>
          </a:solidFill>
          <a:ln w="12700">
            <a:solidFill>
              <a:srgbClr val="1A3A5C"/>
            </a:solidFill>
            <a:prstDash val="solid"/>
          </a:ln>
          <a:effectLst>
            <a:outerShdw blurRad="101600" dist="38100" dir="2700000" algn="bl" rotWithShape="0">
              <a:srgbClr val="000000">
                <a:alpha val="12000"/>
              </a:srgbClr>
            </a:outerShdw>
          </a:effectLst>
        </p:spPr>
      </p:sp>
      <p:sp>
        <p:nvSpPr>
          <p:cNvPr id="5" name="Text 3"/>
          <p:cNvSpPr/>
          <p:nvPr/>
        </p:nvSpPr>
        <p:spPr>
          <a:xfrm>
            <a:off x="951729" y="1113034"/>
            <a:ext cx="1662701" cy="395726"/>
          </a:xfrm>
          <a:prstGeom prst="rect">
            <a:avLst/>
          </a:prstGeom>
          <a:noFill/>
          <a:ln/>
        </p:spPr>
        <p:txBody>
          <a:bodyPr wrap="square" rtlCol="0" anchor="ctr"/>
          <a:lstStyle/>
          <a:p>
            <a:pPr marL="0" indent="0" algn="ctr">
              <a:buNone/>
            </a:pPr>
            <a:r>
              <a:rPr lang="en-US" sz="3200" dirty="0">
                <a:solidFill>
                  <a:srgbClr val="000000"/>
                </a:solidFill>
              </a:rPr>
              <a:t>🔍</a:t>
            </a:r>
            <a:endParaRPr lang="en-US" sz="3200" dirty="0"/>
          </a:p>
        </p:txBody>
      </p:sp>
      <p:sp>
        <p:nvSpPr>
          <p:cNvPr id="6" name="Text 4"/>
          <p:cNvSpPr/>
          <p:nvPr/>
        </p:nvSpPr>
        <p:spPr>
          <a:xfrm>
            <a:off x="505146" y="1531620"/>
            <a:ext cx="2651760" cy="5943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Faire découvrir</a:t>
            </a:r>
            <a:endParaRPr lang="en-US" sz="2000" dirty="0"/>
          </a:p>
        </p:txBody>
      </p:sp>
      <p:sp>
        <p:nvSpPr>
          <p:cNvPr id="7" name="Shape 5"/>
          <p:cNvSpPr/>
          <p:nvPr/>
        </p:nvSpPr>
        <p:spPr>
          <a:xfrm>
            <a:off x="1188719" y="2122350"/>
            <a:ext cx="1188720" cy="27432"/>
          </a:xfrm>
          <a:prstGeom prst="rect">
            <a:avLst/>
          </a:prstGeom>
          <a:solidFill>
            <a:srgbClr val="C9933A"/>
          </a:solidFill>
          <a:ln w="12700">
            <a:solidFill>
              <a:srgbClr val="C9933A"/>
            </a:solidFill>
            <a:prstDash val="solid"/>
          </a:ln>
        </p:spPr>
      </p:sp>
      <p:sp>
        <p:nvSpPr>
          <p:cNvPr id="8" name="Text 6"/>
          <p:cNvSpPr/>
          <p:nvPr/>
        </p:nvSpPr>
        <p:spPr>
          <a:xfrm>
            <a:off x="467303" y="2295076"/>
            <a:ext cx="2651760" cy="822960"/>
          </a:xfrm>
          <a:prstGeom prst="rect">
            <a:avLst/>
          </a:prstGeom>
          <a:noFill/>
          <a:ln/>
        </p:spPr>
        <p:txBody>
          <a:bodyPr wrap="square" rtlCol="0" anchor="t"/>
          <a:lstStyle/>
          <a:p>
            <a:pPr marL="0" indent="0" algn="ctr">
              <a:buNone/>
            </a:pPr>
            <a:r>
              <a:rPr lang="en-US" sz="1300" dirty="0">
                <a:solidFill>
                  <a:srgbClr val="FFFFFF"/>
                </a:solidFill>
                <a:latin typeface="Calibri" pitchFamily="34" charset="0"/>
                <a:ea typeface="Calibri" pitchFamily="34" charset="-122"/>
                <a:cs typeface="Calibri" pitchFamily="34" charset="-120"/>
              </a:rPr>
              <a:t>Connaître les institutions</a:t>
            </a:r>
            <a:endParaRPr lang="en-US" sz="1300" dirty="0"/>
          </a:p>
        </p:txBody>
      </p:sp>
      <p:sp>
        <p:nvSpPr>
          <p:cNvPr id="9" name="Text 7"/>
          <p:cNvSpPr/>
          <p:nvPr/>
        </p:nvSpPr>
        <p:spPr>
          <a:xfrm>
            <a:off x="3108960" y="2286000"/>
            <a:ext cx="228600" cy="457200"/>
          </a:xfrm>
          <a:prstGeom prst="rect">
            <a:avLst/>
          </a:prstGeom>
          <a:noFill/>
          <a:ln/>
        </p:spPr>
        <p:txBody>
          <a:bodyPr wrap="square" rtlCol="0" anchor="ctr"/>
          <a:lstStyle/>
          <a:p>
            <a:pPr marL="0" indent="0" algn="ctr">
              <a:buNone/>
            </a:pPr>
            <a:r>
              <a:rPr lang="en-US" sz="2000" dirty="0">
                <a:solidFill>
                  <a:srgbClr val="C9933A"/>
                </a:solidFill>
              </a:rPr>
              <a:t>→</a:t>
            </a:r>
            <a:endParaRPr lang="en-US" sz="2000" dirty="0"/>
          </a:p>
        </p:txBody>
      </p:sp>
      <p:sp>
        <p:nvSpPr>
          <p:cNvPr id="10" name="Shape 8"/>
          <p:cNvSpPr/>
          <p:nvPr/>
        </p:nvSpPr>
        <p:spPr>
          <a:xfrm>
            <a:off x="3337560" y="960119"/>
            <a:ext cx="2651760" cy="3646127"/>
          </a:xfrm>
          <a:prstGeom prst="roundRect">
            <a:avLst>
              <a:gd name="adj" fmla="val 4138"/>
            </a:avLst>
          </a:prstGeom>
          <a:solidFill>
            <a:srgbClr val="1D6FA4"/>
          </a:solidFill>
          <a:ln w="12700">
            <a:solidFill>
              <a:srgbClr val="1D6FA4"/>
            </a:solidFill>
            <a:prstDash val="solid"/>
          </a:ln>
          <a:effectLst>
            <a:outerShdw blurRad="101600" dist="38100" dir="2700000" algn="bl" rotWithShape="0">
              <a:srgbClr val="000000">
                <a:alpha val="12000"/>
              </a:srgbClr>
            </a:outerShdw>
          </a:effectLst>
        </p:spPr>
      </p:sp>
      <p:sp>
        <p:nvSpPr>
          <p:cNvPr id="11" name="Text 9"/>
          <p:cNvSpPr/>
          <p:nvPr/>
        </p:nvSpPr>
        <p:spPr>
          <a:xfrm>
            <a:off x="3586365" y="1098136"/>
            <a:ext cx="2302952" cy="410624"/>
          </a:xfrm>
          <a:prstGeom prst="rect">
            <a:avLst/>
          </a:prstGeom>
          <a:noFill/>
          <a:ln/>
        </p:spPr>
        <p:txBody>
          <a:bodyPr wrap="square" rtlCol="0" anchor="ctr"/>
          <a:lstStyle/>
          <a:p>
            <a:pPr marL="0" indent="0" algn="ctr">
              <a:buNone/>
            </a:pPr>
            <a:r>
              <a:rPr lang="en-US" sz="3200" dirty="0">
                <a:solidFill>
                  <a:srgbClr val="000000"/>
                </a:solidFill>
              </a:rPr>
              <a:t>💡</a:t>
            </a:r>
            <a:endParaRPr lang="en-US" sz="3200" dirty="0"/>
          </a:p>
        </p:txBody>
      </p:sp>
      <p:sp>
        <p:nvSpPr>
          <p:cNvPr id="12" name="Text 10"/>
          <p:cNvSpPr/>
          <p:nvPr/>
        </p:nvSpPr>
        <p:spPr>
          <a:xfrm>
            <a:off x="3389787" y="1531620"/>
            <a:ext cx="2651760" cy="5943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Comprendre</a:t>
            </a:r>
            <a:endParaRPr lang="en-US" sz="2000" dirty="0"/>
          </a:p>
        </p:txBody>
      </p:sp>
      <p:sp>
        <p:nvSpPr>
          <p:cNvPr id="13" name="Shape 11"/>
          <p:cNvSpPr/>
          <p:nvPr/>
        </p:nvSpPr>
        <p:spPr>
          <a:xfrm>
            <a:off x="4069080" y="2122367"/>
            <a:ext cx="1188720" cy="27432"/>
          </a:xfrm>
          <a:prstGeom prst="rect">
            <a:avLst/>
          </a:prstGeom>
          <a:solidFill>
            <a:srgbClr val="C9933A"/>
          </a:solidFill>
          <a:ln w="12700">
            <a:solidFill>
              <a:srgbClr val="C9933A"/>
            </a:solidFill>
            <a:prstDash val="solid"/>
          </a:ln>
        </p:spPr>
      </p:sp>
      <p:sp>
        <p:nvSpPr>
          <p:cNvPr id="14" name="Text 12"/>
          <p:cNvSpPr/>
          <p:nvPr/>
        </p:nvSpPr>
        <p:spPr>
          <a:xfrm>
            <a:off x="3411961" y="2309888"/>
            <a:ext cx="2651760" cy="822960"/>
          </a:xfrm>
          <a:prstGeom prst="rect">
            <a:avLst/>
          </a:prstGeom>
          <a:noFill/>
          <a:ln/>
        </p:spPr>
        <p:txBody>
          <a:bodyPr wrap="square" rtlCol="0" anchor="t"/>
          <a:lstStyle/>
          <a:p>
            <a:pPr marL="0" indent="0" algn="ctr">
              <a:buNone/>
            </a:pPr>
            <a:r>
              <a:rPr lang="en-US" sz="1300" dirty="0">
                <a:solidFill>
                  <a:srgbClr val="FFFFFF"/>
                </a:solidFill>
                <a:latin typeface="Calibri" pitchFamily="34" charset="0"/>
                <a:ea typeface="Calibri" pitchFamily="34" charset="-122"/>
                <a:cs typeface="Calibri" pitchFamily="34" charset="-120"/>
              </a:rPr>
              <a:t>Comprendre le débat démocratique</a:t>
            </a:r>
            <a:endParaRPr lang="en-US" sz="1300" dirty="0"/>
          </a:p>
        </p:txBody>
      </p:sp>
      <p:sp>
        <p:nvSpPr>
          <p:cNvPr id="15" name="Text 13"/>
          <p:cNvSpPr/>
          <p:nvPr/>
        </p:nvSpPr>
        <p:spPr>
          <a:xfrm>
            <a:off x="5989320" y="2286000"/>
            <a:ext cx="228600" cy="457200"/>
          </a:xfrm>
          <a:prstGeom prst="rect">
            <a:avLst/>
          </a:prstGeom>
          <a:noFill/>
          <a:ln/>
        </p:spPr>
        <p:txBody>
          <a:bodyPr wrap="square" rtlCol="0" anchor="ctr"/>
          <a:lstStyle/>
          <a:p>
            <a:pPr marL="0" indent="0" algn="ctr">
              <a:buNone/>
            </a:pPr>
            <a:r>
              <a:rPr lang="en-US" sz="2000" dirty="0">
                <a:solidFill>
                  <a:srgbClr val="C9933A"/>
                </a:solidFill>
              </a:rPr>
              <a:t>→</a:t>
            </a:r>
            <a:endParaRPr lang="en-US" sz="2000" dirty="0"/>
          </a:p>
        </p:txBody>
      </p:sp>
      <p:sp>
        <p:nvSpPr>
          <p:cNvPr id="16" name="Shape 14"/>
          <p:cNvSpPr/>
          <p:nvPr/>
        </p:nvSpPr>
        <p:spPr>
          <a:xfrm>
            <a:off x="6217920" y="958323"/>
            <a:ext cx="2651760" cy="3646126"/>
          </a:xfrm>
          <a:prstGeom prst="roundRect">
            <a:avLst>
              <a:gd name="adj" fmla="val 4138"/>
            </a:avLst>
          </a:prstGeom>
          <a:solidFill>
            <a:srgbClr val="0E9AA7"/>
          </a:solidFill>
          <a:ln w="12700">
            <a:solidFill>
              <a:srgbClr val="0E9AA7"/>
            </a:solidFill>
            <a:prstDash val="solid"/>
          </a:ln>
          <a:effectLst>
            <a:outerShdw blurRad="101600" dist="38100" dir="2700000" algn="bl" rotWithShape="0">
              <a:srgbClr val="000000">
                <a:alpha val="12000"/>
              </a:srgbClr>
            </a:outerShdw>
          </a:effectLst>
        </p:spPr>
      </p:sp>
      <p:sp>
        <p:nvSpPr>
          <p:cNvPr id="17" name="Text 15"/>
          <p:cNvSpPr/>
          <p:nvPr/>
        </p:nvSpPr>
        <p:spPr>
          <a:xfrm>
            <a:off x="6810397" y="1098478"/>
            <a:ext cx="1593864" cy="320040"/>
          </a:xfrm>
          <a:prstGeom prst="rect">
            <a:avLst/>
          </a:prstGeom>
          <a:noFill/>
          <a:ln/>
        </p:spPr>
        <p:txBody>
          <a:bodyPr wrap="square" rtlCol="0" anchor="ctr"/>
          <a:lstStyle/>
          <a:p>
            <a:pPr marL="0" indent="0" algn="ctr">
              <a:buNone/>
            </a:pPr>
            <a:r>
              <a:rPr lang="en-US" sz="3200" dirty="0">
                <a:solidFill>
                  <a:srgbClr val="000000"/>
                </a:solidFill>
              </a:rPr>
              <a:t>🗳️</a:t>
            </a:r>
            <a:endParaRPr lang="en-US" sz="3200" dirty="0"/>
          </a:p>
        </p:txBody>
      </p:sp>
      <p:sp>
        <p:nvSpPr>
          <p:cNvPr id="18" name="Text 16"/>
          <p:cNvSpPr/>
          <p:nvPr/>
        </p:nvSpPr>
        <p:spPr>
          <a:xfrm>
            <a:off x="6290352" y="1481328"/>
            <a:ext cx="2651760" cy="5943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Participer</a:t>
            </a:r>
            <a:endParaRPr lang="en-US" sz="2000" dirty="0"/>
          </a:p>
        </p:txBody>
      </p:sp>
      <p:sp>
        <p:nvSpPr>
          <p:cNvPr id="19" name="Shape 17"/>
          <p:cNvSpPr/>
          <p:nvPr/>
        </p:nvSpPr>
        <p:spPr>
          <a:xfrm>
            <a:off x="6969645" y="2125980"/>
            <a:ext cx="1188720" cy="27432"/>
          </a:xfrm>
          <a:prstGeom prst="rect">
            <a:avLst/>
          </a:prstGeom>
          <a:solidFill>
            <a:srgbClr val="C9933A"/>
          </a:solidFill>
          <a:ln w="12700">
            <a:solidFill>
              <a:srgbClr val="C9933A"/>
            </a:solidFill>
            <a:prstDash val="solid"/>
          </a:ln>
        </p:spPr>
      </p:sp>
      <p:sp>
        <p:nvSpPr>
          <p:cNvPr id="20" name="Text 18"/>
          <p:cNvSpPr/>
          <p:nvPr/>
        </p:nvSpPr>
        <p:spPr>
          <a:xfrm>
            <a:off x="6329736" y="2309888"/>
            <a:ext cx="2651760" cy="822960"/>
          </a:xfrm>
          <a:prstGeom prst="rect">
            <a:avLst/>
          </a:prstGeom>
          <a:noFill/>
          <a:ln/>
        </p:spPr>
        <p:txBody>
          <a:bodyPr wrap="square" rtlCol="0" anchor="t"/>
          <a:lstStyle/>
          <a:p>
            <a:pPr marL="0" indent="0" algn="ctr">
              <a:buNone/>
            </a:pPr>
            <a:r>
              <a:rPr lang="en-US" sz="1300" dirty="0">
                <a:solidFill>
                  <a:srgbClr val="FFFFFF"/>
                </a:solidFill>
                <a:latin typeface="Calibri" pitchFamily="34" charset="0"/>
                <a:ea typeface="Calibri" pitchFamily="34" charset="-122"/>
                <a:cs typeface="Calibri" pitchFamily="34" charset="-120"/>
              </a:rPr>
              <a:t>À la vie démocratique</a:t>
            </a:r>
            <a:endParaRPr lang="en-US" sz="1300" dirty="0"/>
          </a:p>
        </p:txBody>
      </p:sp>
      <p:pic>
        <p:nvPicPr>
          <p:cNvPr id="24" name="Image 23">
            <a:extLst>
              <a:ext uri="{FF2B5EF4-FFF2-40B4-BE49-F238E27FC236}">
                <a16:creationId xmlns:a16="http://schemas.microsoft.com/office/drawing/2014/main" id="{3C592E0C-B744-FF4F-A3A5-9CA6013C6107}"/>
              </a:ext>
            </a:extLst>
          </p:cNvPr>
          <p:cNvPicPr>
            <a:picLocks noChangeAspect="1"/>
          </p:cNvPicPr>
          <p:nvPr/>
        </p:nvPicPr>
        <p:blipFill>
          <a:blip r:embed="rId3"/>
          <a:srcRect l="49716" t="373" r="7126" b="10795"/>
          <a:stretch>
            <a:fillRect/>
          </a:stretch>
        </p:blipFill>
        <p:spPr>
          <a:xfrm>
            <a:off x="6883400" y="2721368"/>
            <a:ext cx="1408299" cy="1741651"/>
          </a:xfrm>
          <a:prstGeom prst="rect">
            <a:avLst/>
          </a:prstGeom>
        </p:spPr>
      </p:pic>
      <p:pic>
        <p:nvPicPr>
          <p:cNvPr id="32" name="Image 31">
            <a:extLst>
              <a:ext uri="{FF2B5EF4-FFF2-40B4-BE49-F238E27FC236}">
                <a16:creationId xmlns:a16="http://schemas.microsoft.com/office/drawing/2014/main" id="{54DFF907-60C9-ECD5-110F-F10BEC4B3E77}"/>
              </a:ext>
            </a:extLst>
          </p:cNvPr>
          <p:cNvPicPr>
            <a:picLocks noChangeAspect="1"/>
          </p:cNvPicPr>
          <p:nvPr/>
        </p:nvPicPr>
        <p:blipFill>
          <a:blip r:embed="rId4"/>
          <a:srcRect l="27676" t="7222" r="49759" b="35892"/>
          <a:stretch>
            <a:fillRect/>
          </a:stretch>
        </p:blipFill>
        <p:spPr>
          <a:xfrm>
            <a:off x="1003055" y="2633879"/>
            <a:ext cx="1569701" cy="1829140"/>
          </a:xfrm>
          <a:prstGeom prst="rect">
            <a:avLst/>
          </a:prstGeom>
        </p:spPr>
      </p:pic>
      <p:pic>
        <p:nvPicPr>
          <p:cNvPr id="38" name="Image 37">
            <a:extLst>
              <a:ext uri="{FF2B5EF4-FFF2-40B4-BE49-F238E27FC236}">
                <a16:creationId xmlns:a16="http://schemas.microsoft.com/office/drawing/2014/main" id="{29A50968-6F83-AEF0-7101-34C221A25864}"/>
              </a:ext>
            </a:extLst>
          </p:cNvPr>
          <p:cNvPicPr>
            <a:picLocks noChangeAspect="1"/>
          </p:cNvPicPr>
          <p:nvPr/>
        </p:nvPicPr>
        <p:blipFill>
          <a:blip r:embed="rId5"/>
          <a:srcRect l="7124" t="35799" r="60337" b="7763"/>
          <a:stretch>
            <a:fillRect/>
          </a:stretch>
        </p:blipFill>
        <p:spPr>
          <a:xfrm>
            <a:off x="3891224" y="2633879"/>
            <a:ext cx="1581812" cy="18291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1A3A5C"/>
        </a:solidFill>
        <a:effectLst/>
      </p:bgPr>
    </p:bg>
    <p:spTree>
      <p:nvGrpSpPr>
        <p:cNvPr id="1" name=""/>
        <p:cNvGrpSpPr/>
        <p:nvPr/>
      </p:nvGrpSpPr>
      <p:grpSpPr>
        <a:xfrm>
          <a:off x="0" y="0"/>
          <a:ext cx="0" cy="0"/>
          <a:chOff x="0" y="0"/>
          <a:chExt cx="0" cy="0"/>
        </a:xfrm>
      </p:grpSpPr>
      <p:sp>
        <p:nvSpPr>
          <p:cNvPr id="2" name="Shape 0"/>
          <p:cNvSpPr/>
          <p:nvPr/>
        </p:nvSpPr>
        <p:spPr>
          <a:xfrm>
            <a:off x="-914400" y="-914400"/>
            <a:ext cx="4572000" cy="4572000"/>
          </a:xfrm>
          <a:prstGeom prst="ellipse">
            <a:avLst/>
          </a:prstGeom>
          <a:solidFill>
            <a:srgbClr val="1D6FA4">
              <a:alpha val="35000"/>
            </a:srgbClr>
          </a:solidFill>
          <a:ln w="12700">
            <a:solidFill>
              <a:srgbClr val="1D6FA4"/>
            </a:solidFill>
            <a:prstDash val="solid"/>
          </a:ln>
        </p:spPr>
      </p:sp>
      <p:sp>
        <p:nvSpPr>
          <p:cNvPr id="3" name="Shape 1"/>
          <p:cNvSpPr/>
          <p:nvPr/>
        </p:nvSpPr>
        <p:spPr>
          <a:xfrm>
            <a:off x="6400800" y="1828800"/>
            <a:ext cx="3657600" cy="3657600"/>
          </a:xfrm>
          <a:prstGeom prst="ellipse">
            <a:avLst/>
          </a:prstGeom>
          <a:solidFill>
            <a:srgbClr val="0E9AA7">
              <a:alpha val="30000"/>
            </a:srgbClr>
          </a:solidFill>
          <a:ln w="12700">
            <a:solidFill>
              <a:srgbClr val="0E9AA7"/>
            </a:solidFill>
            <a:prstDash val="solid"/>
          </a:ln>
        </p:spPr>
      </p:sp>
      <p:sp>
        <p:nvSpPr>
          <p:cNvPr id="5" name="Text 3"/>
          <p:cNvSpPr/>
          <p:nvPr/>
        </p:nvSpPr>
        <p:spPr>
          <a:xfrm>
            <a:off x="914400" y="1920240"/>
            <a:ext cx="7315200" cy="91440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Des actions concrètes</a:t>
            </a:r>
            <a:endParaRPr lang="en-US" sz="4000" dirty="0"/>
          </a:p>
        </p:txBody>
      </p:sp>
      <p:sp>
        <p:nvSpPr>
          <p:cNvPr id="6" name="Shape 4"/>
          <p:cNvSpPr/>
          <p:nvPr/>
        </p:nvSpPr>
        <p:spPr>
          <a:xfrm>
            <a:off x="3200400" y="2926080"/>
            <a:ext cx="2743200" cy="36576"/>
          </a:xfrm>
          <a:prstGeom prst="rect">
            <a:avLst/>
          </a:prstGeom>
          <a:solidFill>
            <a:srgbClr val="C9933A"/>
          </a:solidFill>
          <a:ln w="12700">
            <a:solidFill>
              <a:srgbClr val="C9933A"/>
            </a:solidFill>
            <a:prstDash val="solid"/>
          </a:ln>
        </p:spPr>
      </p:sp>
      <p:sp>
        <p:nvSpPr>
          <p:cNvPr id="7" name="Text 5"/>
          <p:cNvSpPr/>
          <p:nvPr/>
        </p:nvSpPr>
        <p:spPr>
          <a:xfrm>
            <a:off x="1371600" y="3108960"/>
            <a:ext cx="6400800" cy="457200"/>
          </a:xfrm>
          <a:prstGeom prst="rect">
            <a:avLst/>
          </a:prstGeom>
          <a:noFill/>
          <a:ln/>
        </p:spPr>
        <p:txBody>
          <a:bodyPr wrap="square" rtlCol="0" anchor="ctr"/>
          <a:lstStyle/>
          <a:p>
            <a:pPr marL="0" indent="0" algn="ctr">
              <a:buNone/>
            </a:pPr>
            <a:r>
              <a:rPr lang="en-US" sz="1400" i="1" dirty="0">
                <a:solidFill>
                  <a:srgbClr val="6B8EA8"/>
                </a:solidFill>
                <a:latin typeface="Calibri" pitchFamily="34" charset="0"/>
                <a:ea typeface="Calibri" pitchFamily="34" charset="-122"/>
                <a:cs typeface="Calibri" pitchFamily="34" charset="-120"/>
              </a:rPr>
              <a:t>Une stratégie qui se traduit par des réalisations concrètes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841248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Une offre adaptée à chaque étape de la vie</a:t>
            </a:r>
            <a:endParaRPr lang="en-US" sz="2000" dirty="0"/>
          </a:p>
        </p:txBody>
      </p:sp>
      <p:graphicFrame>
        <p:nvGraphicFramePr>
          <p:cNvPr id="7" name="Table 0"/>
          <p:cNvGraphicFramePr>
            <a:graphicFrameLocks noGrp="1"/>
          </p:cNvGraphicFramePr>
          <p:nvPr>
            <p:extLst>
              <p:ext uri="{D42A27DB-BD31-4B8C-83A1-F6EECF244321}">
                <p14:modId xmlns:p14="http://schemas.microsoft.com/office/powerpoint/2010/main" val="4223261593"/>
              </p:ext>
            </p:extLst>
          </p:nvPr>
        </p:nvGraphicFramePr>
        <p:xfrm>
          <a:off x="320039" y="873751"/>
          <a:ext cx="8578428" cy="2175123"/>
        </p:xfrm>
        <a:graphic>
          <a:graphicData uri="http://schemas.openxmlformats.org/drawingml/2006/table">
            <a:tbl>
              <a:tblPr/>
              <a:tblGrid>
                <a:gridCol w="1576494">
                  <a:extLst>
                    <a:ext uri="{9D8B030D-6E8A-4147-A177-3AD203B41FA5}">
                      <a16:colId xmlns:a16="http://schemas.microsoft.com/office/drawing/2014/main" val="20000"/>
                    </a:ext>
                  </a:extLst>
                </a:gridCol>
                <a:gridCol w="7001934">
                  <a:extLst>
                    <a:ext uri="{9D8B030D-6E8A-4147-A177-3AD203B41FA5}">
                      <a16:colId xmlns:a16="http://schemas.microsoft.com/office/drawing/2014/main" val="20001"/>
                    </a:ext>
                  </a:extLst>
                </a:gridCol>
              </a:tblGrid>
              <a:tr h="296848">
                <a:tc>
                  <a:txBody>
                    <a:bodyPr/>
                    <a:lstStyle/>
                    <a:p>
                      <a:pPr marL="0" indent="0">
                        <a:buNone/>
                      </a:pPr>
                      <a:r>
                        <a:rPr lang="en-US" sz="1200" b="1" dirty="0">
                          <a:solidFill>
                            <a:srgbClr val="FFFFFF"/>
                          </a:solidFill>
                        </a:rPr>
                        <a:t>Public</a:t>
                      </a:r>
                      <a:endParaRPr lang="en-US" sz="1200" dirty="0"/>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1A3A5C"/>
                    </a:solidFill>
                  </a:tcPr>
                </a:tc>
                <a:tc>
                  <a:txBody>
                    <a:bodyPr/>
                    <a:lstStyle/>
                    <a:p>
                      <a:pPr marL="0" indent="0">
                        <a:buNone/>
                      </a:pPr>
                      <a:r>
                        <a:rPr lang="en-US" sz="1200" b="1" dirty="0">
                          <a:solidFill>
                            <a:srgbClr val="FFFFFF"/>
                          </a:solidFill>
                        </a:rPr>
                        <a:t>Dispositifs</a:t>
                      </a:r>
                      <a:endParaRPr lang="en-US" sz="1200" dirty="0"/>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1A3A5C"/>
                    </a:solidFill>
                  </a:tcPr>
                </a:tc>
                <a:extLst>
                  <a:ext uri="{0D108BD9-81ED-4DB2-BD59-A6C34878D82A}">
                    <a16:rowId xmlns:a16="http://schemas.microsoft.com/office/drawing/2014/main" val="10000"/>
                  </a:ext>
                </a:extLst>
              </a:tr>
              <a:tr h="280946">
                <a:tc>
                  <a:txBody>
                    <a:bodyPr/>
                    <a:lstStyle/>
                    <a:p>
                      <a:pPr marL="0" indent="0">
                        <a:buNone/>
                      </a:pPr>
                      <a:r>
                        <a:rPr lang="en-US" sz="1200" b="1" dirty="0">
                          <a:solidFill>
                            <a:srgbClr val="1A2B3C"/>
                          </a:solidFill>
                          <a:latin typeface="Calibri" pitchFamily="34" charset="0"/>
                          <a:ea typeface="Calibri" pitchFamily="34" charset="-122"/>
                          <a:cs typeface="Calibri" pitchFamily="34" charset="-120"/>
                        </a:rPr>
                        <a:t>Enfants</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FFFFFF"/>
                    </a:solidFill>
                  </a:tcPr>
                </a:tc>
                <a:tc>
                  <a:txBody>
                    <a:bodyPr/>
                    <a:lstStyle/>
                    <a:p>
                      <a:pPr marL="0" indent="0">
                        <a:buNone/>
                      </a:pPr>
                      <a:r>
                        <a:rPr lang="en-US" sz="1200" dirty="0">
                          <a:solidFill>
                            <a:srgbClr val="1A2B3C"/>
                          </a:solidFill>
                          <a:latin typeface="Calibri" pitchFamily="34" charset="0"/>
                          <a:ea typeface="Calibri" pitchFamily="34" charset="-122"/>
                          <a:cs typeface="Calibri" pitchFamily="34" charset="-120"/>
                        </a:rPr>
                        <a:t>Assemblée des représentants juniors</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80946">
                <a:tc>
                  <a:txBody>
                    <a:bodyPr/>
                    <a:lstStyle/>
                    <a:p>
                      <a:pPr marL="0" indent="0">
                        <a:buNone/>
                      </a:pPr>
                      <a:r>
                        <a:rPr lang="en-US" sz="1200" b="1" dirty="0">
                          <a:solidFill>
                            <a:srgbClr val="1A2B3C"/>
                          </a:solidFill>
                          <a:latin typeface="Calibri" pitchFamily="34" charset="0"/>
                          <a:ea typeface="Calibri" pitchFamily="34" charset="-122"/>
                          <a:cs typeface="Calibri" pitchFamily="34" charset="-120"/>
                        </a:rPr>
                        <a:t>Collégiens</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EAF2F8"/>
                    </a:solidFill>
                  </a:tcPr>
                </a:tc>
                <a:tc>
                  <a:txBody>
                    <a:bodyPr/>
                    <a:lstStyle/>
                    <a:p>
                      <a:pPr marL="0" indent="0">
                        <a:buNone/>
                      </a:pPr>
                      <a:r>
                        <a:rPr lang="en-US" sz="1200" dirty="0">
                          <a:solidFill>
                            <a:srgbClr val="1A2B3C"/>
                          </a:solidFill>
                          <a:latin typeface="Calibri" pitchFamily="34" charset="0"/>
                          <a:ea typeface="Calibri" pitchFamily="34" charset="-122"/>
                          <a:cs typeface="Calibri" pitchFamily="34" charset="-120"/>
                        </a:rPr>
                        <a:t>Tournoi des jeunes citoyens – Tournée du Président</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EAF2F8"/>
                    </a:solidFill>
                  </a:tcPr>
                </a:tc>
                <a:extLst>
                  <a:ext uri="{0D108BD9-81ED-4DB2-BD59-A6C34878D82A}">
                    <a16:rowId xmlns:a16="http://schemas.microsoft.com/office/drawing/2014/main" val="10002"/>
                  </a:ext>
                </a:extLst>
              </a:tr>
              <a:tr h="280946">
                <a:tc>
                  <a:txBody>
                    <a:bodyPr/>
                    <a:lstStyle/>
                    <a:p>
                      <a:pPr marL="0" indent="0">
                        <a:buNone/>
                      </a:pPr>
                      <a:r>
                        <a:rPr lang="en-US" sz="1200" b="1" dirty="0">
                          <a:solidFill>
                            <a:srgbClr val="1A2B3C"/>
                          </a:solidFill>
                          <a:latin typeface="Calibri" pitchFamily="34" charset="0"/>
                          <a:ea typeface="Calibri" pitchFamily="34" charset="-122"/>
                          <a:cs typeface="Calibri" pitchFamily="34" charset="-120"/>
                        </a:rPr>
                        <a:t>Étudiants</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FFFFFF"/>
                    </a:solidFill>
                  </a:tcPr>
                </a:tc>
                <a:tc>
                  <a:txBody>
                    <a:bodyPr/>
                    <a:lstStyle/>
                    <a:p>
                      <a:pPr marL="0" indent="0">
                        <a:buNone/>
                      </a:pPr>
                      <a:r>
                        <a:rPr lang="en-US" sz="1200" dirty="0">
                          <a:solidFill>
                            <a:srgbClr val="1A2B3C"/>
                          </a:solidFill>
                          <a:latin typeface="Calibri" pitchFamily="34" charset="0"/>
                          <a:ea typeface="Calibri" pitchFamily="34" charset="-122"/>
                          <a:cs typeface="Calibri" pitchFamily="34" charset="-120"/>
                        </a:rPr>
                        <a:t>Jeunes Cadres Polynésiens</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80946">
                <a:tc>
                  <a:txBody>
                    <a:bodyPr/>
                    <a:lstStyle/>
                    <a:p>
                      <a:pPr marL="0" indent="0">
                        <a:buNone/>
                      </a:pPr>
                      <a:r>
                        <a:rPr lang="en-US" sz="1200" b="1" dirty="0">
                          <a:solidFill>
                            <a:srgbClr val="1A2B3C"/>
                          </a:solidFill>
                          <a:latin typeface="Calibri" pitchFamily="34" charset="0"/>
                          <a:ea typeface="Calibri" pitchFamily="34" charset="-122"/>
                          <a:cs typeface="Calibri" pitchFamily="34" charset="-120"/>
                        </a:rPr>
                        <a:t>Personnes âgées</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FFFFFF"/>
                    </a:solidFill>
                  </a:tcPr>
                </a:tc>
                <a:tc>
                  <a:txBody>
                    <a:bodyPr/>
                    <a:lstStyle/>
                    <a:p>
                      <a:pPr marL="0" indent="0">
                        <a:buNone/>
                      </a:pPr>
                      <a:r>
                        <a:rPr lang="en-US" sz="1200" dirty="0">
                          <a:solidFill>
                            <a:srgbClr val="1A2B3C"/>
                          </a:solidFill>
                          <a:latin typeface="Calibri" pitchFamily="34" charset="0"/>
                          <a:ea typeface="Calibri" pitchFamily="34" charset="-122"/>
                          <a:cs typeface="Calibri" pitchFamily="34" charset="-120"/>
                        </a:rPr>
                        <a:t>Accueil des </a:t>
                      </a:r>
                      <a:r>
                        <a:rPr lang="en-US" sz="1200" dirty="0" err="1">
                          <a:solidFill>
                            <a:srgbClr val="1A2B3C"/>
                          </a:solidFill>
                          <a:latin typeface="Calibri" pitchFamily="34" charset="0"/>
                          <a:ea typeface="Calibri" pitchFamily="34" charset="-122"/>
                          <a:cs typeface="Calibri" pitchFamily="34" charset="-120"/>
                        </a:rPr>
                        <a:t>personnes</a:t>
                      </a:r>
                      <a:r>
                        <a:rPr lang="en-US" sz="1200" dirty="0">
                          <a:solidFill>
                            <a:srgbClr val="1A2B3C"/>
                          </a:solidFill>
                          <a:latin typeface="Calibri" pitchFamily="34" charset="0"/>
                          <a:ea typeface="Calibri" pitchFamily="34" charset="-122"/>
                          <a:cs typeface="Calibri" pitchFamily="34" charset="-120"/>
                        </a:rPr>
                        <a:t> </a:t>
                      </a:r>
                      <a:r>
                        <a:rPr lang="en-US" sz="1200" dirty="0" err="1">
                          <a:solidFill>
                            <a:srgbClr val="1A2B3C"/>
                          </a:solidFill>
                          <a:latin typeface="Calibri" pitchFamily="34" charset="0"/>
                          <a:ea typeface="Calibri" pitchFamily="34" charset="-122"/>
                          <a:cs typeface="Calibri" pitchFamily="34" charset="-120"/>
                        </a:rPr>
                        <a:t>âgées</a:t>
                      </a:r>
                      <a:r>
                        <a:rPr lang="en-US" sz="1200" dirty="0">
                          <a:solidFill>
                            <a:srgbClr val="1A2B3C"/>
                          </a:solidFill>
                          <a:latin typeface="Calibri" pitchFamily="34" charset="0"/>
                          <a:ea typeface="Calibri" pitchFamily="34" charset="-122"/>
                          <a:cs typeface="Calibri" pitchFamily="34" charset="-120"/>
                        </a:rPr>
                        <a:t> à l'Assemblée</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280946">
                <a:tc>
                  <a:txBody>
                    <a:bodyPr/>
                    <a:lstStyle/>
                    <a:p>
                      <a:pPr marL="0" indent="0">
                        <a:buNone/>
                      </a:pPr>
                      <a:r>
                        <a:rPr lang="en-US" sz="1200" b="1" dirty="0">
                          <a:solidFill>
                            <a:srgbClr val="1A2B3C"/>
                          </a:solidFill>
                          <a:latin typeface="Calibri" pitchFamily="34" charset="0"/>
                          <a:ea typeface="Calibri" pitchFamily="34" charset="-122"/>
                          <a:cs typeface="Calibri" pitchFamily="34" charset="-120"/>
                        </a:rPr>
                        <a:t>Grand public</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EAF2F8"/>
                    </a:solidFill>
                  </a:tcPr>
                </a:tc>
                <a:tc>
                  <a:txBody>
                    <a:bodyPr/>
                    <a:lstStyle/>
                    <a:p>
                      <a:pPr marL="0" indent="0">
                        <a:buNone/>
                      </a:pPr>
                      <a:r>
                        <a:rPr lang="en-US" sz="1200" dirty="0">
                          <a:solidFill>
                            <a:srgbClr val="1A2B3C"/>
                          </a:solidFill>
                          <a:latin typeface="Calibri" pitchFamily="34" charset="0"/>
                          <a:ea typeface="Calibri" pitchFamily="34" charset="-122"/>
                          <a:cs typeface="Calibri" pitchFamily="34" charset="-120"/>
                        </a:rPr>
                        <a:t>Nuit du droit – Séances </a:t>
                      </a:r>
                      <a:r>
                        <a:rPr lang="en-US" sz="1200" dirty="0" err="1">
                          <a:solidFill>
                            <a:srgbClr val="1A2B3C"/>
                          </a:solidFill>
                          <a:latin typeface="Calibri" pitchFamily="34" charset="0"/>
                          <a:ea typeface="Calibri" pitchFamily="34" charset="-122"/>
                          <a:cs typeface="Calibri" pitchFamily="34" charset="-120"/>
                        </a:rPr>
                        <a:t>publiques</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EAF2F8"/>
                    </a:solidFill>
                  </a:tcPr>
                </a:tc>
                <a:extLst>
                  <a:ext uri="{0D108BD9-81ED-4DB2-BD59-A6C34878D82A}">
                    <a16:rowId xmlns:a16="http://schemas.microsoft.com/office/drawing/2014/main" val="10006"/>
                  </a:ext>
                </a:extLst>
              </a:tr>
              <a:tr h="455875">
                <a:tc>
                  <a:txBody>
                    <a:bodyPr/>
                    <a:lstStyle/>
                    <a:p>
                      <a:pPr marL="0" indent="0">
                        <a:buNone/>
                      </a:pPr>
                      <a:r>
                        <a:rPr lang="en-US" sz="1200" b="1" dirty="0">
                          <a:solidFill>
                            <a:srgbClr val="1A2B3C"/>
                          </a:solidFill>
                          <a:latin typeface="Calibri" pitchFamily="34" charset="0"/>
                          <a:ea typeface="Calibri" pitchFamily="34" charset="-122"/>
                          <a:cs typeface="Calibri" pitchFamily="34" charset="-120"/>
                        </a:rPr>
                        <a:t>Tous les publics</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FFFFFF"/>
                    </a:solidFill>
                  </a:tcPr>
                </a:tc>
                <a:tc>
                  <a:txBody>
                    <a:bodyPr/>
                    <a:lstStyle/>
                    <a:p>
                      <a:pPr marL="0" indent="0">
                        <a:buNone/>
                      </a:pPr>
                      <a:r>
                        <a:rPr lang="en-US" sz="1200" dirty="0">
                          <a:solidFill>
                            <a:srgbClr val="1A2B3C"/>
                          </a:solidFill>
                          <a:latin typeface="Calibri" pitchFamily="34" charset="0"/>
                          <a:ea typeface="Calibri" pitchFamily="34" charset="-122"/>
                          <a:cs typeface="Calibri" pitchFamily="34" charset="-120"/>
                        </a:rPr>
                        <a:t>Site internet – réseaux sociaux – diffusion des séances – outils numériques</a:t>
                      </a:r>
                      <a:endParaRPr lang="en-US" sz="1200" dirty="0">
                        <a:latin typeface="Calibri" charset="0"/>
                        <a:ea typeface="Calibri" charset="0"/>
                        <a:cs typeface="Calibri" charset="0"/>
                      </a:endParaRPr>
                    </a:p>
                  </a:txBody>
                  <a:tcPr marL="63500" marR="63500" marT="50800" marB="50800">
                    <a:lnL w="6350" cap="flat" cmpd="sng" algn="ctr">
                      <a:solidFill>
                        <a:srgbClr val="C5D8E8"/>
                      </a:solidFill>
                      <a:prstDash val="solid"/>
                      <a:round/>
                      <a:headEnd type="none" w="med" len="med"/>
                      <a:tailEnd type="none" w="med" len="med"/>
                    </a:lnL>
                    <a:lnR w="6350" cap="flat" cmpd="sng" algn="ctr">
                      <a:solidFill>
                        <a:srgbClr val="C5D8E8"/>
                      </a:solidFill>
                      <a:prstDash val="solid"/>
                      <a:round/>
                      <a:headEnd type="none" w="med" len="med"/>
                      <a:tailEnd type="none" w="med" len="med"/>
                    </a:lnR>
                    <a:lnT w="6350" cap="flat" cmpd="sng" algn="ctr">
                      <a:solidFill>
                        <a:srgbClr val="C5D8E8"/>
                      </a:solidFill>
                      <a:prstDash val="solid"/>
                      <a:round/>
                      <a:headEnd type="none" w="med" len="med"/>
                      <a:tailEnd type="none" w="med" len="med"/>
                    </a:lnT>
                    <a:lnB w="6350" cap="flat" cmpd="sng" algn="ctr">
                      <a:solidFill>
                        <a:srgbClr val="C5D8E8"/>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pic>
        <p:nvPicPr>
          <p:cNvPr id="21" name="Image 20">
            <a:extLst>
              <a:ext uri="{FF2B5EF4-FFF2-40B4-BE49-F238E27FC236}">
                <a16:creationId xmlns:a16="http://schemas.microsoft.com/office/drawing/2014/main" id="{FD332F6B-8349-1E66-2282-3A6A8DD7048B}"/>
              </a:ext>
            </a:extLst>
          </p:cNvPr>
          <p:cNvPicPr>
            <a:picLocks noChangeAspect="1"/>
          </p:cNvPicPr>
          <p:nvPr/>
        </p:nvPicPr>
        <p:blipFill>
          <a:blip r:embed="rId3"/>
          <a:srcRect t="24527" b="41728"/>
          <a:stretch>
            <a:fillRect/>
          </a:stretch>
        </p:blipFill>
        <p:spPr>
          <a:xfrm>
            <a:off x="737363" y="3221585"/>
            <a:ext cx="7743780" cy="17356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68580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Découvrir son Parlement dès le plus jeune âge</a:t>
            </a:r>
            <a:endParaRPr lang="en-US" sz="2000" dirty="0"/>
          </a:p>
        </p:txBody>
      </p:sp>
      <p:sp>
        <p:nvSpPr>
          <p:cNvPr id="4" name="Text 2"/>
          <p:cNvSpPr/>
          <p:nvPr/>
        </p:nvSpPr>
        <p:spPr>
          <a:xfrm>
            <a:off x="365760" y="0"/>
            <a:ext cx="8412480" cy="777240"/>
          </a:xfrm>
          <a:prstGeom prst="rect">
            <a:avLst/>
          </a:prstGeom>
          <a:noFill/>
          <a:ln/>
        </p:spPr>
        <p:txBody>
          <a:bodyPr wrap="square" rtlCol="0" anchor="ctr"/>
          <a:lstStyle/>
          <a:p>
            <a:pPr marL="0" indent="0" algn="r">
              <a:buNone/>
            </a:pPr>
            <a:r>
              <a:rPr lang="en-US" sz="1400" b="1" i="1" dirty="0">
                <a:solidFill>
                  <a:srgbClr val="0E9AA7"/>
                </a:solidFill>
                <a:latin typeface="Calibri" pitchFamily="34" charset="0"/>
                <a:ea typeface="Calibri" pitchFamily="34" charset="-122"/>
                <a:cs typeface="Calibri" pitchFamily="34" charset="-120"/>
              </a:rPr>
              <a:t>Les visites pédagogiques</a:t>
            </a:r>
            <a:endParaRPr lang="en-US" sz="1400" b="1" dirty="0"/>
          </a:p>
        </p:txBody>
      </p:sp>
      <p:sp>
        <p:nvSpPr>
          <p:cNvPr id="5" name="Text 3"/>
          <p:cNvSpPr/>
          <p:nvPr/>
        </p:nvSpPr>
        <p:spPr>
          <a:xfrm>
            <a:off x="320040" y="914400"/>
            <a:ext cx="4389120" cy="365760"/>
          </a:xfrm>
          <a:prstGeom prst="rect">
            <a:avLst/>
          </a:prstGeom>
          <a:noFill/>
          <a:ln/>
        </p:spPr>
        <p:txBody>
          <a:bodyPr wrap="square" rtlCol="0" anchor="ctr"/>
          <a:lstStyle/>
          <a:p>
            <a:pPr marL="0" indent="0">
              <a:buNone/>
            </a:pPr>
            <a:r>
              <a:rPr lang="en-US" sz="1300" b="1" dirty="0">
                <a:solidFill>
                  <a:srgbClr val="1A3A5C"/>
                </a:solidFill>
                <a:latin typeface="Cambria" pitchFamily="34" charset="0"/>
                <a:ea typeface="Cambria" pitchFamily="34" charset="-122"/>
                <a:cs typeface="Cambria" pitchFamily="34" charset="-120"/>
              </a:rPr>
              <a:t>Des </a:t>
            </a:r>
            <a:r>
              <a:rPr lang="en-US" sz="1300" b="1" dirty="0" err="1">
                <a:solidFill>
                  <a:srgbClr val="1A3A5C"/>
                </a:solidFill>
                <a:latin typeface="Cambria" pitchFamily="34" charset="0"/>
                <a:ea typeface="Cambria" pitchFamily="34" charset="-122"/>
                <a:cs typeface="Cambria" pitchFamily="34" charset="-120"/>
              </a:rPr>
              <a:t>visites</a:t>
            </a:r>
            <a:r>
              <a:rPr lang="en-US" sz="1300" b="1" dirty="0">
                <a:solidFill>
                  <a:srgbClr val="1A3A5C"/>
                </a:solidFill>
                <a:latin typeface="Cambria" pitchFamily="34" charset="0"/>
                <a:ea typeface="Cambria" pitchFamily="34" charset="-122"/>
                <a:cs typeface="Cambria" pitchFamily="34" charset="-120"/>
              </a:rPr>
              <a:t> </a:t>
            </a:r>
            <a:r>
              <a:rPr lang="en-US" sz="1300" b="1" dirty="0" err="1">
                <a:solidFill>
                  <a:srgbClr val="1A3A5C"/>
                </a:solidFill>
                <a:latin typeface="Cambria" pitchFamily="34" charset="0"/>
                <a:ea typeface="Cambria" pitchFamily="34" charset="-122"/>
                <a:cs typeface="Cambria" pitchFamily="34" charset="-120"/>
              </a:rPr>
              <a:t>adaptées</a:t>
            </a:r>
            <a:r>
              <a:rPr lang="en-US" sz="1300" b="1" dirty="0">
                <a:solidFill>
                  <a:srgbClr val="1A3A5C"/>
                </a:solidFill>
                <a:latin typeface="Cambria" pitchFamily="34" charset="0"/>
                <a:ea typeface="Cambria" pitchFamily="34" charset="-122"/>
                <a:cs typeface="Cambria" pitchFamily="34" charset="-120"/>
              </a:rPr>
              <a:t> à tous les publics</a:t>
            </a:r>
            <a:endParaRPr lang="en-US" sz="1300" dirty="0"/>
          </a:p>
        </p:txBody>
      </p:sp>
      <p:sp>
        <p:nvSpPr>
          <p:cNvPr id="6" name="Text 4"/>
          <p:cNvSpPr/>
          <p:nvPr/>
        </p:nvSpPr>
        <p:spPr>
          <a:xfrm>
            <a:off x="320040" y="1325880"/>
            <a:ext cx="4389120" cy="1371600"/>
          </a:xfrm>
          <a:prstGeom prst="rect">
            <a:avLst/>
          </a:prstGeom>
          <a:noFill/>
          <a:ln/>
        </p:spPr>
        <p:txBody>
          <a:bodyPr wrap="square" rtlCol="0" anchor="ctr"/>
          <a:lstStyle/>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Établissements scolaires (du primaire au supérieur)</a:t>
            </a:r>
            <a:endParaRPr lang="en-US" sz="1200" dirty="0"/>
          </a:p>
          <a:p>
            <a:pPr marL="342900" indent="-342900">
              <a:buSzPct val="100000"/>
              <a:buChar char="•"/>
            </a:pPr>
            <a:r>
              <a:rPr lang="en-US" sz="1200" dirty="0" err="1">
                <a:solidFill>
                  <a:srgbClr val="1A2B3C"/>
                </a:solidFill>
                <a:latin typeface="Calibri" pitchFamily="34" charset="0"/>
                <a:ea typeface="Calibri" pitchFamily="34" charset="-122"/>
                <a:cs typeface="Calibri" pitchFamily="34" charset="-120"/>
              </a:rPr>
              <a:t>Centres</a:t>
            </a:r>
            <a:r>
              <a:rPr lang="en-US" sz="1200" dirty="0">
                <a:solidFill>
                  <a:srgbClr val="1A2B3C"/>
                </a:solidFill>
                <a:latin typeface="Calibri" pitchFamily="34" charset="0"/>
                <a:ea typeface="Calibri" pitchFamily="34" charset="-122"/>
                <a:cs typeface="Calibri" pitchFamily="34" charset="-120"/>
              </a:rPr>
              <a:t> de formation</a:t>
            </a:r>
          </a:p>
          <a:p>
            <a:pPr marL="342900" indent="-342900">
              <a:buSzPct val="100000"/>
              <a:buChar char="•"/>
            </a:pPr>
            <a:r>
              <a:rPr lang="en-US" sz="1200" dirty="0" err="1">
                <a:solidFill>
                  <a:srgbClr val="1A2B3C"/>
                </a:solidFill>
                <a:latin typeface="Calibri" pitchFamily="34" charset="0"/>
                <a:ea typeface="Calibri" pitchFamily="34" charset="-122"/>
                <a:cs typeface="Calibri" pitchFamily="34" charset="-120"/>
              </a:rPr>
              <a:t>Centres</a:t>
            </a:r>
            <a:r>
              <a:rPr lang="en-US" sz="1200" dirty="0">
                <a:solidFill>
                  <a:srgbClr val="1A2B3C"/>
                </a:solidFill>
                <a:latin typeface="Calibri" pitchFamily="34" charset="0"/>
                <a:ea typeface="Calibri" pitchFamily="34" charset="-122"/>
                <a:cs typeface="Calibri" pitchFamily="34" charset="-120"/>
              </a:rPr>
              <a:t> de </a:t>
            </a:r>
            <a:r>
              <a:rPr lang="en-US" sz="1200" dirty="0" err="1">
                <a:solidFill>
                  <a:srgbClr val="1A2B3C"/>
                </a:solidFill>
                <a:latin typeface="Calibri" pitchFamily="34" charset="0"/>
                <a:ea typeface="Calibri" pitchFamily="34" charset="-122"/>
                <a:cs typeface="Calibri" pitchFamily="34" charset="-120"/>
              </a:rPr>
              <a:t>vacance</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Associations </a:t>
            </a:r>
          </a:p>
          <a:p>
            <a:pPr marL="342900" indent="-342900">
              <a:buSzPct val="100000"/>
              <a:buChar char="•"/>
            </a:pPr>
            <a:r>
              <a:rPr lang="en-US" sz="1200" dirty="0" err="1">
                <a:solidFill>
                  <a:srgbClr val="1A2B3C"/>
                </a:solidFill>
                <a:latin typeface="Calibri" pitchFamily="34" charset="0"/>
                <a:ea typeface="Calibri" pitchFamily="34" charset="-122"/>
                <a:cs typeface="Calibri" pitchFamily="34" charset="-120"/>
              </a:rPr>
              <a:t>Visiteurs</a:t>
            </a:r>
            <a:r>
              <a:rPr lang="en-US" sz="1200" dirty="0">
                <a:solidFill>
                  <a:srgbClr val="1A2B3C"/>
                </a:solidFill>
                <a:latin typeface="Calibri" pitchFamily="34" charset="0"/>
                <a:ea typeface="Calibri" pitchFamily="34" charset="-122"/>
                <a:cs typeface="Calibri" pitchFamily="34" charset="-120"/>
              </a:rPr>
              <a:t> individuels</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Délégations nationales et internationales</a:t>
            </a:r>
            <a:endParaRPr lang="en-US" sz="1200" dirty="0"/>
          </a:p>
        </p:txBody>
      </p:sp>
      <p:sp>
        <p:nvSpPr>
          <p:cNvPr id="7" name="Text 5"/>
          <p:cNvSpPr/>
          <p:nvPr/>
        </p:nvSpPr>
        <p:spPr>
          <a:xfrm>
            <a:off x="320040" y="2743200"/>
            <a:ext cx="4389120" cy="609600"/>
          </a:xfrm>
          <a:prstGeom prst="rect">
            <a:avLst/>
          </a:prstGeom>
          <a:noFill/>
          <a:ln/>
        </p:spPr>
        <p:txBody>
          <a:bodyPr wrap="square" rtlCol="0" anchor="ctr"/>
          <a:lstStyle/>
          <a:p>
            <a:pPr marL="0" indent="0">
              <a:buNone/>
            </a:pPr>
            <a:r>
              <a:rPr lang="en-US" sz="1300" b="1" dirty="0">
                <a:solidFill>
                  <a:srgbClr val="1A3A5C"/>
                </a:solidFill>
                <a:latin typeface="Cambria" pitchFamily="34" charset="0"/>
                <a:ea typeface="Cambria" pitchFamily="34" charset="-122"/>
                <a:cs typeface="Cambria" pitchFamily="34" charset="-120"/>
              </a:rPr>
              <a:t>Des échanges privilégiés avec les </a:t>
            </a:r>
            <a:r>
              <a:rPr lang="en-US" sz="1300" b="1" dirty="0" err="1">
                <a:solidFill>
                  <a:srgbClr val="1A3A5C"/>
                </a:solidFill>
                <a:latin typeface="Cambria" pitchFamily="34" charset="0"/>
                <a:ea typeface="Cambria" pitchFamily="34" charset="-122"/>
                <a:cs typeface="Cambria" pitchFamily="34" charset="-120"/>
              </a:rPr>
              <a:t>élus</a:t>
            </a:r>
            <a:r>
              <a:rPr lang="en-US" sz="1300" b="1" dirty="0">
                <a:solidFill>
                  <a:srgbClr val="1A3A5C"/>
                </a:solidFill>
                <a:latin typeface="Cambria" pitchFamily="34" charset="0"/>
                <a:ea typeface="Cambria" pitchFamily="34" charset="-122"/>
                <a:cs typeface="Cambria" pitchFamily="34" charset="-120"/>
              </a:rPr>
              <a:t> pour les </a:t>
            </a:r>
            <a:r>
              <a:rPr lang="en-US" sz="1300" b="1" dirty="0" err="1">
                <a:solidFill>
                  <a:srgbClr val="1A3A5C"/>
                </a:solidFill>
                <a:latin typeface="Cambria" pitchFamily="34" charset="0"/>
                <a:ea typeface="Cambria" pitchFamily="34" charset="-122"/>
                <a:cs typeface="Cambria" pitchFamily="34" charset="-120"/>
              </a:rPr>
              <a:t>scolaires</a:t>
            </a:r>
            <a:endParaRPr lang="en-US" sz="1300" dirty="0"/>
          </a:p>
        </p:txBody>
      </p:sp>
      <p:sp>
        <p:nvSpPr>
          <p:cNvPr id="8" name="Text 6"/>
          <p:cNvSpPr/>
          <p:nvPr/>
        </p:nvSpPr>
        <p:spPr>
          <a:xfrm>
            <a:off x="320040" y="3366347"/>
            <a:ext cx="4389120" cy="1097280"/>
          </a:xfrm>
          <a:prstGeom prst="rect">
            <a:avLst/>
          </a:prstGeom>
          <a:noFill/>
          <a:ln/>
        </p:spPr>
        <p:txBody>
          <a:bodyPr wrap="square" rtlCol="0" anchor="ctr"/>
          <a:lstStyle/>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Participation </a:t>
            </a:r>
            <a:r>
              <a:rPr lang="en-US" sz="1200" dirty="0" err="1">
                <a:solidFill>
                  <a:srgbClr val="1A2B3C"/>
                </a:solidFill>
                <a:latin typeface="Calibri" pitchFamily="34" charset="0"/>
                <a:ea typeface="Calibri" pitchFamily="34" charset="-122"/>
                <a:cs typeface="Calibri" pitchFamily="34" charset="-120"/>
              </a:rPr>
              <a:t>systématique</a:t>
            </a:r>
            <a:r>
              <a:rPr lang="en-US" sz="1200" dirty="0">
                <a:solidFill>
                  <a:srgbClr val="1A2B3C"/>
                </a:solidFill>
                <a:latin typeface="Calibri" pitchFamily="34" charset="0"/>
                <a:ea typeface="Calibri" pitchFamily="34" charset="-122"/>
                <a:cs typeface="Calibri" pitchFamily="34" charset="-120"/>
              </a:rPr>
              <a:t> du </a:t>
            </a:r>
            <a:r>
              <a:rPr lang="en-US" sz="1200" dirty="0" err="1">
                <a:solidFill>
                  <a:srgbClr val="1A2B3C"/>
                </a:solidFill>
                <a:latin typeface="Calibri" pitchFamily="34" charset="0"/>
                <a:ea typeface="Calibri" pitchFamily="34" charset="-122"/>
                <a:cs typeface="Calibri" pitchFamily="34" charset="-120"/>
              </a:rPr>
              <a:t>président</a:t>
            </a:r>
            <a:r>
              <a:rPr lang="en-US" sz="1200" dirty="0">
                <a:solidFill>
                  <a:srgbClr val="1A2B3C"/>
                </a:solidFill>
                <a:latin typeface="Calibri" pitchFamily="34" charset="0"/>
                <a:ea typeface="Calibri" pitchFamily="34" charset="-122"/>
                <a:cs typeface="Calibri" pitchFamily="34" charset="-120"/>
              </a:rPr>
              <a:t> </a:t>
            </a:r>
            <a:r>
              <a:rPr lang="en-US" sz="1200" dirty="0" err="1">
                <a:solidFill>
                  <a:srgbClr val="1A2B3C"/>
                </a:solidFill>
                <a:latin typeface="Calibri" pitchFamily="34" charset="0"/>
                <a:ea typeface="Calibri" pitchFamily="34" charset="-122"/>
                <a:cs typeface="Calibri" pitchFamily="34" charset="-120"/>
              </a:rPr>
              <a:t>ou</a:t>
            </a:r>
            <a:r>
              <a:rPr lang="en-US" sz="1200" dirty="0">
                <a:solidFill>
                  <a:srgbClr val="1A2B3C"/>
                </a:solidFill>
                <a:latin typeface="Calibri" pitchFamily="34" charset="0"/>
                <a:ea typeface="Calibri" pitchFamily="34" charset="-122"/>
                <a:cs typeface="Calibri" pitchFamily="34" charset="-120"/>
              </a:rPr>
              <a:t> d’un </a:t>
            </a:r>
            <a:r>
              <a:rPr lang="en-US" sz="1200" dirty="0" err="1">
                <a:solidFill>
                  <a:srgbClr val="1A2B3C"/>
                </a:solidFill>
                <a:latin typeface="Calibri" pitchFamily="34" charset="0"/>
                <a:ea typeface="Calibri" pitchFamily="34" charset="-122"/>
                <a:cs typeface="Calibri" pitchFamily="34" charset="-120"/>
              </a:rPr>
              <a:t>membre</a:t>
            </a:r>
            <a:r>
              <a:rPr lang="en-US" sz="1200" dirty="0">
                <a:solidFill>
                  <a:srgbClr val="1A2B3C"/>
                </a:solidFill>
                <a:latin typeface="Calibri" pitchFamily="34" charset="0"/>
                <a:ea typeface="Calibri" pitchFamily="34" charset="-122"/>
                <a:cs typeface="Calibri" pitchFamily="34" charset="-120"/>
              </a:rPr>
              <a:t> de la commission de l'éducation</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Échanges avec les élèves sur le rôle des représentants</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Présentation du parcours de la </a:t>
            </a:r>
            <a:r>
              <a:rPr lang="en-US" sz="1200" dirty="0" err="1">
                <a:solidFill>
                  <a:srgbClr val="1A2B3C"/>
                </a:solidFill>
                <a:latin typeface="Calibri" pitchFamily="34" charset="0"/>
                <a:ea typeface="Calibri" pitchFamily="34" charset="-122"/>
                <a:cs typeface="Calibri" pitchFamily="34" charset="-120"/>
              </a:rPr>
              <a:t>loi</a:t>
            </a:r>
            <a:r>
              <a:rPr lang="en-US" sz="1200" dirty="0">
                <a:solidFill>
                  <a:srgbClr val="1A2B3C"/>
                </a:solidFill>
                <a:latin typeface="Calibri" pitchFamily="34" charset="0"/>
                <a:ea typeface="Calibri" pitchFamily="34" charset="-122"/>
                <a:cs typeface="Calibri" pitchFamily="34" charset="-120"/>
              </a:rPr>
              <a:t> et du </a:t>
            </a:r>
            <a:r>
              <a:rPr lang="en-US" sz="1200" dirty="0" err="1">
                <a:solidFill>
                  <a:srgbClr val="1A2B3C"/>
                </a:solidFill>
                <a:latin typeface="Calibri" pitchFamily="34" charset="0"/>
                <a:ea typeface="Calibri" pitchFamily="34" charset="-122"/>
                <a:cs typeface="Calibri" pitchFamily="34" charset="-120"/>
              </a:rPr>
              <a:t>fonctionnement</a:t>
            </a:r>
            <a:r>
              <a:rPr lang="en-US" sz="1200" dirty="0">
                <a:solidFill>
                  <a:srgbClr val="1A2B3C"/>
                </a:solidFill>
                <a:latin typeface="Calibri" pitchFamily="34" charset="0"/>
                <a:ea typeface="Calibri" pitchFamily="34" charset="-122"/>
                <a:cs typeface="Calibri" pitchFamily="34" charset="-120"/>
              </a:rPr>
              <a:t> de </a:t>
            </a:r>
            <a:r>
              <a:rPr lang="en-US" sz="1200" dirty="0" err="1">
                <a:solidFill>
                  <a:srgbClr val="1A2B3C"/>
                </a:solidFill>
                <a:latin typeface="Calibri" pitchFamily="34" charset="0"/>
                <a:ea typeface="Calibri" pitchFamily="34" charset="-122"/>
                <a:cs typeface="Calibri" pitchFamily="34" charset="-120"/>
              </a:rPr>
              <a:t>l’institution</a:t>
            </a:r>
            <a:endParaRPr lang="en-US" sz="1200" dirty="0"/>
          </a:p>
        </p:txBody>
      </p:sp>
      <p:sp>
        <p:nvSpPr>
          <p:cNvPr id="9" name="Text 7"/>
          <p:cNvSpPr/>
          <p:nvPr/>
        </p:nvSpPr>
        <p:spPr>
          <a:xfrm>
            <a:off x="5029200" y="1074420"/>
            <a:ext cx="3794760" cy="685800"/>
          </a:xfrm>
          <a:prstGeom prst="rect">
            <a:avLst/>
          </a:prstGeom>
          <a:noFill/>
          <a:ln/>
        </p:spPr>
        <p:txBody>
          <a:bodyPr wrap="square" rtlCol="0" anchor="ctr"/>
          <a:lstStyle/>
          <a:p>
            <a:pPr marL="0" indent="0" algn="ctr">
              <a:buNone/>
            </a:pPr>
            <a:r>
              <a:rPr lang="en-US" sz="1400" b="1" dirty="0">
                <a:solidFill>
                  <a:srgbClr val="1A3A5C"/>
                </a:solidFill>
                <a:latin typeface="Cambria" pitchFamily="34" charset="0"/>
                <a:ea typeface="Cambria" pitchFamily="34" charset="-122"/>
                <a:cs typeface="Cambria" pitchFamily="34" charset="-120"/>
              </a:rPr>
              <a:t>Plus de 2 000 visiteurs</a:t>
            </a:r>
            <a:endParaRPr lang="en-US" sz="1400" dirty="0"/>
          </a:p>
          <a:p>
            <a:pPr marL="0" indent="0" algn="ctr">
              <a:buNone/>
            </a:pPr>
            <a:r>
              <a:rPr lang="en-US" sz="1400" b="1" dirty="0">
                <a:solidFill>
                  <a:srgbClr val="1A3A5C"/>
                </a:solidFill>
                <a:latin typeface="Cambria" pitchFamily="34" charset="0"/>
                <a:ea typeface="Cambria" pitchFamily="34" charset="-122"/>
                <a:cs typeface="Cambria" pitchFamily="34" charset="-120"/>
              </a:rPr>
              <a:t>accueillis chaque année</a:t>
            </a:r>
            <a:endParaRPr lang="en-US" sz="1400" dirty="0"/>
          </a:p>
        </p:txBody>
      </p:sp>
      <p:pic>
        <p:nvPicPr>
          <p:cNvPr id="21" name="Image 20">
            <a:extLst>
              <a:ext uri="{FF2B5EF4-FFF2-40B4-BE49-F238E27FC236}">
                <a16:creationId xmlns:a16="http://schemas.microsoft.com/office/drawing/2014/main" id="{6A123500-8388-9784-CF04-34EC1D32F0D6}"/>
              </a:ext>
            </a:extLst>
          </p:cNvPr>
          <p:cNvPicPr>
            <a:picLocks noChangeAspect="1"/>
          </p:cNvPicPr>
          <p:nvPr/>
        </p:nvPicPr>
        <p:blipFill>
          <a:blip r:embed="rId3"/>
          <a:stretch>
            <a:fillRect/>
          </a:stretch>
        </p:blipFill>
        <p:spPr>
          <a:xfrm>
            <a:off x="4946876" y="1979992"/>
            <a:ext cx="3752596" cy="202464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68580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Apprendre la démocratie en la pratiquant</a:t>
            </a:r>
            <a:endParaRPr lang="en-US" sz="2000" dirty="0"/>
          </a:p>
        </p:txBody>
      </p:sp>
      <p:sp>
        <p:nvSpPr>
          <p:cNvPr id="4" name="Text 2"/>
          <p:cNvSpPr/>
          <p:nvPr/>
        </p:nvSpPr>
        <p:spPr>
          <a:xfrm>
            <a:off x="365760" y="0"/>
            <a:ext cx="8412480" cy="777240"/>
          </a:xfrm>
          <a:prstGeom prst="rect">
            <a:avLst/>
          </a:prstGeom>
          <a:noFill/>
          <a:ln/>
        </p:spPr>
        <p:txBody>
          <a:bodyPr wrap="square" rtlCol="0" anchor="ctr"/>
          <a:lstStyle/>
          <a:p>
            <a:pPr marL="0" indent="0" algn="r">
              <a:buNone/>
            </a:pPr>
            <a:r>
              <a:rPr lang="en-US" sz="1400" b="1" i="1" dirty="0">
                <a:solidFill>
                  <a:srgbClr val="0E9AA7"/>
                </a:solidFill>
                <a:latin typeface="Calibri" pitchFamily="34" charset="0"/>
                <a:ea typeface="Calibri" pitchFamily="34" charset="-122"/>
                <a:cs typeface="Calibri" pitchFamily="34" charset="-120"/>
              </a:rPr>
              <a:t>Assemblée des représentants juniors</a:t>
            </a:r>
            <a:endParaRPr lang="en-US" sz="1400" b="1" dirty="0"/>
          </a:p>
        </p:txBody>
      </p:sp>
      <p:sp>
        <p:nvSpPr>
          <p:cNvPr id="6" name="Text 4"/>
          <p:cNvSpPr/>
          <p:nvPr/>
        </p:nvSpPr>
        <p:spPr>
          <a:xfrm>
            <a:off x="320040" y="914400"/>
            <a:ext cx="3840480" cy="2560320"/>
          </a:xfrm>
          <a:prstGeom prst="rect">
            <a:avLst/>
          </a:prstGeom>
          <a:noFill/>
          <a:ln/>
        </p:spPr>
        <p:txBody>
          <a:bodyPr wrap="square" rtlCol="0" anchor="ctr"/>
          <a:lstStyle/>
          <a:p>
            <a:pPr marL="0" indent="0" algn="ctr">
              <a:buNone/>
            </a:pPr>
            <a:r>
              <a:rPr lang="en-US" sz="1200" i="1" dirty="0">
                <a:solidFill>
                  <a:srgbClr val="3D5A73"/>
                </a:solidFill>
                <a:latin typeface="Calibri" pitchFamily="34" charset="0"/>
                <a:ea typeface="Calibri" pitchFamily="34" charset="-122"/>
                <a:cs typeface="Calibri" pitchFamily="34" charset="-120"/>
              </a:rPr>
              <a:t>📷  Photos de l'hémicycle et des jeunes représentants</a:t>
            </a:r>
            <a:endParaRPr lang="en-US" sz="1200" dirty="0"/>
          </a:p>
        </p:txBody>
      </p:sp>
      <p:sp>
        <p:nvSpPr>
          <p:cNvPr id="7" name="Text 5"/>
          <p:cNvSpPr/>
          <p:nvPr/>
        </p:nvSpPr>
        <p:spPr>
          <a:xfrm>
            <a:off x="4389120" y="914400"/>
            <a:ext cx="4434840" cy="411480"/>
          </a:xfrm>
          <a:prstGeom prst="rect">
            <a:avLst/>
          </a:prstGeom>
          <a:noFill/>
          <a:ln/>
        </p:spPr>
        <p:txBody>
          <a:bodyPr wrap="square" rtlCol="0" anchor="ctr"/>
          <a:lstStyle/>
          <a:p>
            <a:pPr marL="0" indent="0">
              <a:buNone/>
            </a:pPr>
            <a:r>
              <a:rPr lang="en-US" sz="1400" b="1" dirty="0">
                <a:solidFill>
                  <a:srgbClr val="1A3A5C"/>
                </a:solidFill>
                <a:latin typeface="Cambria" pitchFamily="34" charset="0"/>
                <a:ea typeface="Cambria" pitchFamily="34" charset="-122"/>
                <a:cs typeface="Cambria" pitchFamily="34" charset="-120"/>
              </a:rPr>
              <a:t>Une immersion parlementaire grandeur nature</a:t>
            </a:r>
            <a:endParaRPr lang="en-US" sz="1400" dirty="0"/>
          </a:p>
        </p:txBody>
      </p:sp>
      <p:sp>
        <p:nvSpPr>
          <p:cNvPr id="8" name="Text 6"/>
          <p:cNvSpPr/>
          <p:nvPr/>
        </p:nvSpPr>
        <p:spPr>
          <a:xfrm>
            <a:off x="4389120" y="1371600"/>
            <a:ext cx="4434840" cy="1574800"/>
          </a:xfrm>
          <a:prstGeom prst="rect">
            <a:avLst/>
          </a:prstGeom>
          <a:noFill/>
          <a:ln/>
        </p:spPr>
        <p:txBody>
          <a:bodyPr wrap="square" rtlCol="0" anchor="ctr"/>
          <a:lstStyle/>
          <a:p>
            <a:pPr marL="342900" indent="-342900">
              <a:buSzPct val="100000"/>
              <a:buChar char="•"/>
            </a:pPr>
            <a:r>
              <a:rPr lang="en-US" sz="1400" dirty="0">
                <a:solidFill>
                  <a:srgbClr val="1A2B3C"/>
                </a:solidFill>
                <a:latin typeface="Calibri" pitchFamily="34" charset="0"/>
                <a:ea typeface="Calibri" pitchFamily="34" charset="-122"/>
                <a:cs typeface="Calibri" pitchFamily="34" charset="-120"/>
              </a:rPr>
              <a:t>57 représentants juniors issus des cinq archipels</a:t>
            </a:r>
            <a:endParaRPr lang="en-US" sz="1400" dirty="0"/>
          </a:p>
          <a:p>
            <a:pPr marL="342900" indent="-342900">
              <a:buSzPct val="100000"/>
              <a:buChar char="•"/>
            </a:pPr>
            <a:r>
              <a:rPr lang="en-US" sz="1400" dirty="0" err="1">
                <a:solidFill>
                  <a:srgbClr val="1A2B3C"/>
                </a:solidFill>
                <a:latin typeface="Calibri" pitchFamily="34" charset="0"/>
                <a:ea typeface="Calibri" pitchFamily="34" charset="-122"/>
                <a:cs typeface="Calibri" pitchFamily="34" charset="-120"/>
              </a:rPr>
              <a:t>Élection</a:t>
            </a:r>
            <a:r>
              <a:rPr lang="en-US" sz="1400" dirty="0">
                <a:solidFill>
                  <a:srgbClr val="1A2B3C"/>
                </a:solidFill>
                <a:latin typeface="Calibri" pitchFamily="34" charset="0"/>
                <a:ea typeface="Calibri" pitchFamily="34" charset="-122"/>
                <a:cs typeface="Calibri" pitchFamily="34" charset="-120"/>
              </a:rPr>
              <a:t> des </a:t>
            </a:r>
            <a:r>
              <a:rPr lang="en-US" sz="1400" dirty="0" err="1">
                <a:solidFill>
                  <a:srgbClr val="1A2B3C"/>
                </a:solidFill>
                <a:latin typeface="Calibri" pitchFamily="34" charset="0"/>
                <a:ea typeface="Calibri" pitchFamily="34" charset="-122"/>
                <a:cs typeface="Calibri" pitchFamily="34" charset="-120"/>
              </a:rPr>
              <a:t>représentants</a:t>
            </a:r>
            <a:r>
              <a:rPr lang="en-US" sz="1400" dirty="0">
                <a:solidFill>
                  <a:srgbClr val="1A2B3C"/>
                </a:solidFill>
                <a:latin typeface="Calibri" pitchFamily="34" charset="0"/>
                <a:ea typeface="Calibri" pitchFamily="34" charset="-122"/>
                <a:cs typeface="Calibri" pitchFamily="34" charset="-120"/>
              </a:rPr>
              <a:t> dans les établissements scolaires</a:t>
            </a:r>
            <a:endParaRPr lang="en-US" sz="1400" dirty="0"/>
          </a:p>
          <a:p>
            <a:pPr marL="342900" indent="-342900">
              <a:buSzPct val="100000"/>
              <a:buChar char="•"/>
            </a:pPr>
            <a:r>
              <a:rPr lang="en-US" sz="1400" dirty="0">
                <a:solidFill>
                  <a:srgbClr val="1A2B3C"/>
                </a:solidFill>
                <a:latin typeface="Calibri" pitchFamily="34" charset="0"/>
                <a:ea typeface="Calibri" pitchFamily="34" charset="-122"/>
                <a:cs typeface="Calibri" pitchFamily="34" charset="-120"/>
              </a:rPr>
              <a:t>Rédaction de propositions de </a:t>
            </a:r>
            <a:r>
              <a:rPr lang="en-US" sz="1400" dirty="0" err="1">
                <a:solidFill>
                  <a:srgbClr val="1A2B3C"/>
                </a:solidFill>
                <a:latin typeface="Calibri" pitchFamily="34" charset="0"/>
                <a:ea typeface="Calibri" pitchFamily="34" charset="-122"/>
                <a:cs typeface="Calibri" pitchFamily="34" charset="-120"/>
              </a:rPr>
              <a:t>texte</a:t>
            </a:r>
            <a:r>
              <a:rPr lang="en-US" sz="1400" dirty="0">
                <a:solidFill>
                  <a:srgbClr val="1A2B3C"/>
                </a:solidFill>
                <a:latin typeface="Calibri" pitchFamily="34" charset="0"/>
                <a:ea typeface="Calibri" pitchFamily="34" charset="-122"/>
                <a:cs typeface="Calibri" pitchFamily="34" charset="-120"/>
              </a:rPr>
              <a:t> </a:t>
            </a:r>
          </a:p>
          <a:p>
            <a:pPr marL="342900" indent="-342900">
              <a:buSzPct val="100000"/>
              <a:buFontTx/>
              <a:buChar char="•"/>
            </a:pPr>
            <a:r>
              <a:rPr lang="en-US" sz="1400" dirty="0">
                <a:solidFill>
                  <a:srgbClr val="1A2B3C"/>
                </a:solidFill>
                <a:latin typeface="Calibri" pitchFamily="34" charset="0"/>
                <a:ea typeface="Calibri" pitchFamily="34" charset="-122"/>
                <a:cs typeface="Calibri" pitchFamily="34" charset="-120"/>
              </a:rPr>
              <a:t>Travail en commission </a:t>
            </a:r>
          </a:p>
          <a:p>
            <a:pPr marL="342900" indent="-342900">
              <a:buSzPct val="100000"/>
              <a:buFontTx/>
              <a:buChar char="•"/>
            </a:pPr>
            <a:r>
              <a:rPr lang="en-US" sz="1400" dirty="0" err="1">
                <a:solidFill>
                  <a:srgbClr val="1A2B3C"/>
                </a:solidFill>
                <a:latin typeface="Calibri" pitchFamily="34" charset="0"/>
                <a:ea typeface="Calibri" pitchFamily="34" charset="-122"/>
                <a:cs typeface="Calibri" pitchFamily="34" charset="-120"/>
              </a:rPr>
              <a:t>Débats</a:t>
            </a:r>
            <a:r>
              <a:rPr lang="en-US" sz="1400" dirty="0">
                <a:solidFill>
                  <a:srgbClr val="1A2B3C"/>
                </a:solidFill>
                <a:latin typeface="Calibri" pitchFamily="34" charset="0"/>
                <a:ea typeface="Calibri" pitchFamily="34" charset="-122"/>
                <a:cs typeface="Calibri" pitchFamily="34" charset="-120"/>
              </a:rPr>
              <a:t>, amendements et votes dans l'hémicycle</a:t>
            </a:r>
            <a:endParaRPr lang="en-US" sz="1400" dirty="0"/>
          </a:p>
          <a:p>
            <a:pPr marL="342900" indent="-342900">
              <a:buSzPct val="100000"/>
              <a:buChar char="•"/>
            </a:pPr>
            <a:r>
              <a:rPr lang="en-US" sz="1400" dirty="0" err="1">
                <a:solidFill>
                  <a:srgbClr val="1A2B3C"/>
                </a:solidFill>
                <a:latin typeface="Calibri" pitchFamily="34" charset="0"/>
                <a:ea typeface="Calibri" pitchFamily="34" charset="-122"/>
                <a:cs typeface="Calibri" pitchFamily="34" charset="-120"/>
              </a:rPr>
              <a:t>Visites</a:t>
            </a:r>
            <a:r>
              <a:rPr lang="en-US" sz="1400" dirty="0">
                <a:solidFill>
                  <a:srgbClr val="1A2B3C"/>
                </a:solidFill>
                <a:latin typeface="Calibri" pitchFamily="34" charset="0"/>
                <a:ea typeface="Calibri" pitchFamily="34" charset="-122"/>
                <a:cs typeface="Calibri" pitchFamily="34" charset="-120"/>
              </a:rPr>
              <a:t> des institutions du Pays</a:t>
            </a:r>
            <a:endParaRPr lang="en-US" sz="1400" dirty="0"/>
          </a:p>
        </p:txBody>
      </p:sp>
      <p:sp>
        <p:nvSpPr>
          <p:cNvPr id="9" name="Shape 7"/>
          <p:cNvSpPr/>
          <p:nvPr/>
        </p:nvSpPr>
        <p:spPr>
          <a:xfrm>
            <a:off x="252633" y="4564386"/>
            <a:ext cx="3975293" cy="411480"/>
          </a:xfrm>
          <a:prstGeom prst="roundRect">
            <a:avLst>
              <a:gd name="adj" fmla="val 13333"/>
            </a:avLst>
          </a:prstGeom>
          <a:solidFill>
            <a:srgbClr val="0E9AA7"/>
          </a:solidFill>
          <a:ln w="12700">
            <a:solidFill>
              <a:srgbClr val="0E9AA7"/>
            </a:solidFill>
            <a:prstDash val="solid"/>
          </a:ln>
        </p:spPr>
      </p:sp>
      <p:sp>
        <p:nvSpPr>
          <p:cNvPr id="10" name="Text 8"/>
          <p:cNvSpPr/>
          <p:nvPr/>
        </p:nvSpPr>
        <p:spPr>
          <a:xfrm>
            <a:off x="320040" y="4564386"/>
            <a:ext cx="3975293" cy="411480"/>
          </a:xfrm>
          <a:prstGeom prst="rect">
            <a:avLst/>
          </a:prstGeom>
          <a:noFill/>
          <a:ln/>
        </p:spPr>
        <p:txBody>
          <a:bodyPr wrap="square" rtlCol="0" anchor="ctr"/>
          <a:lstStyle/>
          <a:p>
            <a:pPr marL="0" indent="0" algn="ctr">
              <a:buNone/>
            </a:pPr>
            <a:r>
              <a:rPr lang="en-US" sz="1300" b="1" i="1" dirty="0">
                <a:solidFill>
                  <a:srgbClr val="FFFFFF"/>
                </a:solidFill>
                <a:latin typeface="Cambria" pitchFamily="34" charset="0"/>
                <a:ea typeface="Cambria" pitchFamily="34" charset="-122"/>
                <a:cs typeface="Cambria" pitchFamily="34" charset="-120"/>
              </a:rPr>
              <a:t>« Comprendre la démocratie en la pratiquant. »</a:t>
            </a:r>
            <a:endParaRPr lang="en-US" sz="1300" dirty="0"/>
          </a:p>
        </p:txBody>
      </p:sp>
      <p:pic>
        <p:nvPicPr>
          <p:cNvPr id="14" name="Image 13">
            <a:extLst>
              <a:ext uri="{FF2B5EF4-FFF2-40B4-BE49-F238E27FC236}">
                <a16:creationId xmlns:a16="http://schemas.microsoft.com/office/drawing/2014/main" id="{36D45386-D6F0-D802-6519-C9385BFBEB29}"/>
              </a:ext>
            </a:extLst>
          </p:cNvPr>
          <p:cNvPicPr>
            <a:picLocks noChangeAspect="1"/>
          </p:cNvPicPr>
          <p:nvPr/>
        </p:nvPicPr>
        <p:blipFill>
          <a:blip r:embed="rId3"/>
          <a:srcRect t="2532" b="33566"/>
          <a:stretch>
            <a:fillRect/>
          </a:stretch>
        </p:blipFill>
        <p:spPr>
          <a:xfrm>
            <a:off x="4461698" y="3138599"/>
            <a:ext cx="4316542" cy="1837267"/>
          </a:xfrm>
          <a:prstGeom prst="rect">
            <a:avLst/>
          </a:prstGeom>
          <a:ln>
            <a:noFill/>
          </a:ln>
          <a:effectLst>
            <a:outerShdw blurRad="292100" dist="139700" dir="2700000" algn="tl" rotWithShape="0">
              <a:srgbClr val="333333">
                <a:alpha val="65000"/>
              </a:srgbClr>
            </a:outerShdw>
          </a:effectLst>
        </p:spPr>
      </p:pic>
      <p:pic>
        <p:nvPicPr>
          <p:cNvPr id="16" name="Image 15">
            <a:extLst>
              <a:ext uri="{FF2B5EF4-FFF2-40B4-BE49-F238E27FC236}">
                <a16:creationId xmlns:a16="http://schemas.microsoft.com/office/drawing/2014/main" id="{EBD5ACE9-24A5-B89A-6ADA-7D611F42A651}"/>
              </a:ext>
            </a:extLst>
          </p:cNvPr>
          <p:cNvPicPr>
            <a:picLocks noChangeAspect="1"/>
          </p:cNvPicPr>
          <p:nvPr/>
        </p:nvPicPr>
        <p:blipFill>
          <a:blip r:embed="rId4"/>
          <a:srcRect l="-1946" t="-1853" r="28636" b="4595"/>
          <a:stretch>
            <a:fillRect/>
          </a:stretch>
        </p:blipFill>
        <p:spPr>
          <a:xfrm>
            <a:off x="252633" y="914400"/>
            <a:ext cx="3975293" cy="351282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68580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Donner envie de devenir citoyen</a:t>
            </a:r>
            <a:endParaRPr lang="en-US" sz="2000" dirty="0"/>
          </a:p>
        </p:txBody>
      </p:sp>
      <p:sp>
        <p:nvSpPr>
          <p:cNvPr id="4" name="Text 2"/>
          <p:cNvSpPr/>
          <p:nvPr/>
        </p:nvSpPr>
        <p:spPr>
          <a:xfrm>
            <a:off x="365760" y="0"/>
            <a:ext cx="8412480" cy="777240"/>
          </a:xfrm>
          <a:prstGeom prst="rect">
            <a:avLst/>
          </a:prstGeom>
          <a:noFill/>
          <a:ln/>
        </p:spPr>
        <p:txBody>
          <a:bodyPr wrap="square" rtlCol="0" anchor="ctr"/>
          <a:lstStyle/>
          <a:p>
            <a:pPr marL="0" indent="0" algn="r">
              <a:buNone/>
            </a:pPr>
            <a:r>
              <a:rPr lang="en-US" sz="1400" b="1" i="1" dirty="0">
                <a:solidFill>
                  <a:srgbClr val="0E9AA7"/>
                </a:solidFill>
                <a:latin typeface="Calibri" pitchFamily="34" charset="0"/>
                <a:ea typeface="Calibri" pitchFamily="34" charset="-122"/>
                <a:cs typeface="Calibri" pitchFamily="34" charset="-120"/>
              </a:rPr>
              <a:t>Les collégiens</a:t>
            </a:r>
            <a:endParaRPr lang="en-US" sz="1400" b="1" dirty="0"/>
          </a:p>
        </p:txBody>
      </p:sp>
      <p:sp>
        <p:nvSpPr>
          <p:cNvPr id="5" name="Shape 3"/>
          <p:cNvSpPr/>
          <p:nvPr/>
        </p:nvSpPr>
        <p:spPr>
          <a:xfrm>
            <a:off x="320040" y="914399"/>
            <a:ext cx="4206240" cy="4111244"/>
          </a:xfrm>
          <a:prstGeom prst="roundRect">
            <a:avLst>
              <a:gd name="adj" fmla="val 3077"/>
            </a:avLst>
          </a:prstGeom>
          <a:solidFill>
            <a:srgbClr val="1A3A5C"/>
          </a:solidFill>
          <a:ln w="12700">
            <a:solidFill>
              <a:srgbClr val="1A3A5C"/>
            </a:solidFill>
            <a:prstDash val="solid"/>
          </a:ln>
          <a:effectLst>
            <a:outerShdw blurRad="101600" dist="38100" dir="2700000" algn="bl" rotWithShape="0">
              <a:srgbClr val="000000">
                <a:alpha val="12000"/>
              </a:srgbClr>
            </a:outerShdw>
          </a:effectLst>
        </p:spPr>
      </p:sp>
      <p:sp>
        <p:nvSpPr>
          <p:cNvPr id="6" name="Text 4"/>
          <p:cNvSpPr/>
          <p:nvPr/>
        </p:nvSpPr>
        <p:spPr>
          <a:xfrm>
            <a:off x="320040" y="1005840"/>
            <a:ext cx="4206240" cy="548640"/>
          </a:xfrm>
          <a:prstGeom prst="rect">
            <a:avLst/>
          </a:prstGeom>
          <a:noFill/>
          <a:ln/>
        </p:spPr>
        <p:txBody>
          <a:bodyPr wrap="square"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 Tournoi des jeunes citoyens</a:t>
            </a:r>
            <a:endParaRPr lang="en-US" sz="1500" dirty="0"/>
          </a:p>
        </p:txBody>
      </p:sp>
      <p:sp>
        <p:nvSpPr>
          <p:cNvPr id="7" name="Shape 5"/>
          <p:cNvSpPr/>
          <p:nvPr/>
        </p:nvSpPr>
        <p:spPr>
          <a:xfrm>
            <a:off x="1417320" y="1600200"/>
            <a:ext cx="2011680" cy="27432"/>
          </a:xfrm>
          <a:prstGeom prst="rect">
            <a:avLst/>
          </a:prstGeom>
          <a:solidFill>
            <a:srgbClr val="C9933A"/>
          </a:solidFill>
          <a:ln w="12700">
            <a:solidFill>
              <a:srgbClr val="C9933A"/>
            </a:solidFill>
            <a:prstDash val="solid"/>
          </a:ln>
        </p:spPr>
      </p:sp>
      <p:sp>
        <p:nvSpPr>
          <p:cNvPr id="8" name="Text 6"/>
          <p:cNvSpPr/>
          <p:nvPr/>
        </p:nvSpPr>
        <p:spPr>
          <a:xfrm>
            <a:off x="457200" y="1613916"/>
            <a:ext cx="3931920" cy="1302173"/>
          </a:xfrm>
          <a:prstGeom prst="rect">
            <a:avLst/>
          </a:prstGeom>
          <a:noFill/>
          <a:ln/>
        </p:spPr>
        <p:txBody>
          <a:bodyPr wrap="square" rtlCol="0" anchor="ctr"/>
          <a:lstStyle/>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Concours destiné à tous les élèves de 3e</a:t>
            </a:r>
            <a:endParaRPr lang="en-US" sz="1200" dirty="0"/>
          </a:p>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Test de connaissances sur l'Histoire de la Polynésie, les Institutions, la République et la citoyenneté</a:t>
            </a:r>
            <a:endParaRPr lang="en-US" sz="1200" dirty="0"/>
          </a:p>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Épreuve commune dans les collèges</a:t>
            </a:r>
            <a:endParaRPr lang="en-US" sz="1200" dirty="0"/>
          </a:p>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Finale dans l'hémicycle, retransmise en direct</a:t>
            </a:r>
            <a:endParaRPr lang="en-US" sz="1200" dirty="0"/>
          </a:p>
        </p:txBody>
      </p:sp>
      <p:sp>
        <p:nvSpPr>
          <p:cNvPr id="9" name="Shape 7"/>
          <p:cNvSpPr/>
          <p:nvPr/>
        </p:nvSpPr>
        <p:spPr>
          <a:xfrm>
            <a:off x="4780488" y="914399"/>
            <a:ext cx="4206240" cy="4111243"/>
          </a:xfrm>
          <a:prstGeom prst="roundRect">
            <a:avLst>
              <a:gd name="adj" fmla="val 3077"/>
            </a:avLst>
          </a:prstGeom>
          <a:solidFill>
            <a:srgbClr val="1D6FA4"/>
          </a:solidFill>
          <a:ln w="12700">
            <a:solidFill>
              <a:srgbClr val="1D6FA4"/>
            </a:solidFill>
            <a:prstDash val="solid"/>
          </a:ln>
          <a:effectLst>
            <a:outerShdw blurRad="101600" dist="38100" dir="2700000" algn="bl" rotWithShape="0">
              <a:srgbClr val="000000">
                <a:alpha val="12000"/>
              </a:srgbClr>
            </a:outerShdw>
          </a:effectLst>
        </p:spPr>
      </p:sp>
      <p:sp>
        <p:nvSpPr>
          <p:cNvPr id="10" name="Text 8"/>
          <p:cNvSpPr/>
          <p:nvPr/>
        </p:nvSpPr>
        <p:spPr>
          <a:xfrm>
            <a:off x="4754880" y="1005840"/>
            <a:ext cx="4206240" cy="548640"/>
          </a:xfrm>
          <a:prstGeom prst="rect">
            <a:avLst/>
          </a:prstGeom>
          <a:noFill/>
          <a:ln/>
        </p:spPr>
        <p:txBody>
          <a:bodyPr wrap="square"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 La tournée du Président</a:t>
            </a:r>
            <a:endParaRPr lang="en-US" sz="1500" dirty="0"/>
          </a:p>
        </p:txBody>
      </p:sp>
      <p:sp>
        <p:nvSpPr>
          <p:cNvPr id="11" name="Shape 9"/>
          <p:cNvSpPr/>
          <p:nvPr/>
        </p:nvSpPr>
        <p:spPr>
          <a:xfrm>
            <a:off x="5852160" y="1600200"/>
            <a:ext cx="2011680" cy="27432"/>
          </a:xfrm>
          <a:prstGeom prst="rect">
            <a:avLst/>
          </a:prstGeom>
          <a:solidFill>
            <a:srgbClr val="C9933A"/>
          </a:solidFill>
          <a:ln w="12700">
            <a:solidFill>
              <a:srgbClr val="C9933A"/>
            </a:solidFill>
            <a:prstDash val="solid"/>
          </a:ln>
        </p:spPr>
      </p:sp>
      <p:sp>
        <p:nvSpPr>
          <p:cNvPr id="12" name="Text 10"/>
          <p:cNvSpPr/>
          <p:nvPr/>
        </p:nvSpPr>
        <p:spPr>
          <a:xfrm>
            <a:off x="4892040" y="1673182"/>
            <a:ext cx="3931920" cy="1183640"/>
          </a:xfrm>
          <a:prstGeom prst="rect">
            <a:avLst/>
          </a:prstGeom>
          <a:noFill/>
          <a:ln/>
        </p:spPr>
        <p:txBody>
          <a:bodyPr wrap="square" rtlCol="0" anchor="ctr"/>
          <a:lstStyle/>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Rencontres dans les collèges</a:t>
            </a:r>
            <a:endParaRPr lang="en-US" sz="1200" dirty="0"/>
          </a:p>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Dialogue direct du Président avec les élèves</a:t>
            </a:r>
            <a:endParaRPr lang="en-US" sz="1200" dirty="0"/>
          </a:p>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Découverte du rôle du Parlement</a:t>
            </a:r>
            <a:endParaRPr lang="en-US" sz="1200" dirty="0"/>
          </a:p>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Échanges autour des valeurs démocratiques</a:t>
            </a:r>
            <a:endParaRPr lang="en-US" sz="1200" dirty="0"/>
          </a:p>
        </p:txBody>
      </p:sp>
      <p:pic>
        <p:nvPicPr>
          <p:cNvPr id="14" name="Image 13">
            <a:extLst>
              <a:ext uri="{FF2B5EF4-FFF2-40B4-BE49-F238E27FC236}">
                <a16:creationId xmlns:a16="http://schemas.microsoft.com/office/drawing/2014/main" id="{AB536DAC-4874-688A-79B3-24CFF03D2E26}"/>
              </a:ext>
            </a:extLst>
          </p:cNvPr>
          <p:cNvPicPr>
            <a:picLocks noChangeAspect="1"/>
          </p:cNvPicPr>
          <p:nvPr/>
        </p:nvPicPr>
        <p:blipFill>
          <a:blip r:embed="rId3"/>
          <a:srcRect t="6415" b="15581"/>
          <a:stretch>
            <a:fillRect/>
          </a:stretch>
        </p:blipFill>
        <p:spPr>
          <a:xfrm>
            <a:off x="711408" y="2916089"/>
            <a:ext cx="3337977" cy="1888699"/>
          </a:xfrm>
          <a:prstGeom prst="rect">
            <a:avLst/>
          </a:prstGeom>
          <a:ln>
            <a:noFill/>
          </a:ln>
          <a:effectLst>
            <a:outerShdw blurRad="292100" dist="139700" dir="2700000" algn="tl" rotWithShape="0">
              <a:srgbClr val="333333">
                <a:alpha val="65000"/>
              </a:srgbClr>
            </a:outerShdw>
          </a:effectLst>
        </p:spPr>
      </p:pic>
      <p:pic>
        <p:nvPicPr>
          <p:cNvPr id="15" name="Image 14">
            <a:extLst>
              <a:ext uri="{FF2B5EF4-FFF2-40B4-BE49-F238E27FC236}">
                <a16:creationId xmlns:a16="http://schemas.microsoft.com/office/drawing/2014/main" id="{6BB62F70-D525-8951-6C7D-1403323463A3}"/>
              </a:ext>
            </a:extLst>
          </p:cNvPr>
          <p:cNvPicPr>
            <a:picLocks noChangeAspect="1"/>
          </p:cNvPicPr>
          <p:nvPr/>
        </p:nvPicPr>
        <p:blipFill>
          <a:blip r:embed="rId4"/>
          <a:srcRect t="16403" r="2181"/>
          <a:stretch>
            <a:fillRect/>
          </a:stretch>
        </p:blipFill>
        <p:spPr>
          <a:xfrm>
            <a:off x="5093606" y="2914788"/>
            <a:ext cx="3338986" cy="18900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3A5C"/>
          </a:solidFill>
          <a:ln w="12700">
            <a:solidFill>
              <a:srgbClr val="1A3A5C"/>
            </a:solidFill>
            <a:prstDash val="solid"/>
          </a:ln>
        </p:spPr>
      </p:sp>
      <p:sp>
        <p:nvSpPr>
          <p:cNvPr id="3" name="Text 1"/>
          <p:cNvSpPr/>
          <p:nvPr/>
        </p:nvSpPr>
        <p:spPr>
          <a:xfrm>
            <a:off x="365760" y="0"/>
            <a:ext cx="68580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Former les futurs acteurs de la vie publique</a:t>
            </a:r>
            <a:endParaRPr lang="en-US" sz="2000" dirty="0"/>
          </a:p>
        </p:txBody>
      </p:sp>
      <p:sp>
        <p:nvSpPr>
          <p:cNvPr id="4" name="Text 2"/>
          <p:cNvSpPr/>
          <p:nvPr/>
        </p:nvSpPr>
        <p:spPr>
          <a:xfrm>
            <a:off x="365760" y="0"/>
            <a:ext cx="8412480" cy="777240"/>
          </a:xfrm>
          <a:prstGeom prst="rect">
            <a:avLst/>
          </a:prstGeom>
          <a:noFill/>
          <a:ln/>
        </p:spPr>
        <p:txBody>
          <a:bodyPr wrap="square" rtlCol="0" anchor="ctr"/>
          <a:lstStyle/>
          <a:p>
            <a:pPr marL="0" indent="0" algn="r">
              <a:buNone/>
            </a:pPr>
            <a:r>
              <a:rPr lang="en-US" sz="1400" b="1" i="1" dirty="0">
                <a:solidFill>
                  <a:srgbClr val="0E9AA7"/>
                </a:solidFill>
                <a:latin typeface="Calibri" pitchFamily="34" charset="0"/>
                <a:ea typeface="Calibri" pitchFamily="34" charset="-122"/>
                <a:cs typeface="Calibri" pitchFamily="34" charset="-120"/>
              </a:rPr>
              <a:t>Les Jeunes Cadres Polynésiens (JCP)</a:t>
            </a:r>
            <a:endParaRPr lang="en-US" sz="1400" b="1" dirty="0"/>
          </a:p>
        </p:txBody>
      </p:sp>
      <p:sp>
        <p:nvSpPr>
          <p:cNvPr id="5" name="Text 3"/>
          <p:cNvSpPr/>
          <p:nvPr/>
        </p:nvSpPr>
        <p:spPr>
          <a:xfrm>
            <a:off x="320040" y="914400"/>
            <a:ext cx="4572000" cy="365760"/>
          </a:xfrm>
          <a:prstGeom prst="rect">
            <a:avLst/>
          </a:prstGeom>
          <a:noFill/>
          <a:ln/>
        </p:spPr>
        <p:txBody>
          <a:bodyPr wrap="square" rtlCol="0" anchor="ctr"/>
          <a:lstStyle/>
          <a:p>
            <a:pPr marL="0" indent="0">
              <a:buNone/>
            </a:pPr>
            <a:r>
              <a:rPr lang="en-US" sz="1400" b="1" dirty="0">
                <a:solidFill>
                  <a:srgbClr val="1A3A5C"/>
                </a:solidFill>
                <a:latin typeface="Cambria" pitchFamily="34" charset="0"/>
                <a:ea typeface="Cambria" pitchFamily="34" charset="-122"/>
                <a:cs typeface="Cambria" pitchFamily="34" charset="-120"/>
              </a:rPr>
              <a:t>Un partenariat avec l'enseignement supérieur</a:t>
            </a:r>
            <a:endParaRPr lang="en-US" sz="1400" dirty="0"/>
          </a:p>
        </p:txBody>
      </p:sp>
      <p:sp>
        <p:nvSpPr>
          <p:cNvPr id="6" name="Text 4"/>
          <p:cNvSpPr/>
          <p:nvPr/>
        </p:nvSpPr>
        <p:spPr>
          <a:xfrm>
            <a:off x="320040" y="1325880"/>
            <a:ext cx="4572000" cy="822960"/>
          </a:xfrm>
          <a:prstGeom prst="rect">
            <a:avLst/>
          </a:prstGeom>
          <a:noFill/>
          <a:ln/>
        </p:spPr>
        <p:txBody>
          <a:bodyPr wrap="square" rtlCol="0" anchor="ctr"/>
          <a:lstStyle/>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Dispositif mené avec l'Université de la Polynésie française (UPF) et </a:t>
            </a:r>
            <a:r>
              <a:rPr lang="en-US" sz="1200" dirty="0" err="1">
                <a:solidFill>
                  <a:srgbClr val="1A2B3C"/>
                </a:solidFill>
                <a:latin typeface="Calibri" pitchFamily="34" charset="0"/>
                <a:ea typeface="Calibri" pitchFamily="34" charset="-122"/>
                <a:cs typeface="Calibri" pitchFamily="34" charset="-120"/>
              </a:rPr>
              <a:t>l’Institut</a:t>
            </a:r>
            <a:r>
              <a:rPr lang="en-US" sz="1200" dirty="0">
                <a:solidFill>
                  <a:srgbClr val="1A2B3C"/>
                </a:solidFill>
                <a:latin typeface="Calibri" pitchFamily="34" charset="0"/>
                <a:ea typeface="Calibri" pitchFamily="34" charset="-122"/>
                <a:cs typeface="Calibri" pitchFamily="34" charset="-120"/>
              </a:rPr>
              <a:t> Supérieur de </a:t>
            </a:r>
            <a:r>
              <a:rPr lang="en-US" sz="1200" dirty="0" err="1">
                <a:solidFill>
                  <a:srgbClr val="1A2B3C"/>
                </a:solidFill>
                <a:latin typeface="Calibri" pitchFamily="34" charset="0"/>
                <a:ea typeface="Calibri" pitchFamily="34" charset="-122"/>
                <a:cs typeface="Calibri" pitchFamily="34" charset="-120"/>
              </a:rPr>
              <a:t>l’Enseignement</a:t>
            </a:r>
            <a:r>
              <a:rPr lang="en-US" sz="1200" dirty="0">
                <a:solidFill>
                  <a:srgbClr val="1A2B3C"/>
                </a:solidFill>
                <a:latin typeface="Calibri" pitchFamily="34" charset="0"/>
                <a:ea typeface="Calibri" pitchFamily="34" charset="-122"/>
                <a:cs typeface="Calibri" pitchFamily="34" charset="-120"/>
              </a:rPr>
              <a:t> Privé (ISEPP)</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Étudiants inscrits à partir de la 3e année d'études supérieures</a:t>
            </a:r>
            <a:endParaRPr lang="en-US" sz="1200" dirty="0"/>
          </a:p>
        </p:txBody>
      </p:sp>
      <p:sp>
        <p:nvSpPr>
          <p:cNvPr id="7" name="Text 5"/>
          <p:cNvSpPr/>
          <p:nvPr/>
        </p:nvSpPr>
        <p:spPr>
          <a:xfrm>
            <a:off x="320040" y="2240280"/>
            <a:ext cx="4572000" cy="365760"/>
          </a:xfrm>
          <a:prstGeom prst="rect">
            <a:avLst/>
          </a:prstGeom>
          <a:noFill/>
          <a:ln/>
        </p:spPr>
        <p:txBody>
          <a:bodyPr wrap="square" rtlCol="0" anchor="ctr"/>
          <a:lstStyle/>
          <a:p>
            <a:pPr marL="0" indent="0">
              <a:buNone/>
            </a:pPr>
            <a:r>
              <a:rPr lang="en-US" sz="1400" b="1" dirty="0">
                <a:solidFill>
                  <a:srgbClr val="1A3A5C"/>
                </a:solidFill>
                <a:latin typeface="Cambria" pitchFamily="34" charset="0"/>
                <a:ea typeface="Cambria" pitchFamily="34" charset="-122"/>
                <a:cs typeface="Cambria" pitchFamily="34" charset="-120"/>
              </a:rPr>
              <a:t>Une immersion de longue durée</a:t>
            </a:r>
            <a:endParaRPr lang="en-US" sz="1400" dirty="0"/>
          </a:p>
        </p:txBody>
      </p:sp>
      <p:sp>
        <p:nvSpPr>
          <p:cNvPr id="8" name="Text 6"/>
          <p:cNvSpPr/>
          <p:nvPr/>
        </p:nvSpPr>
        <p:spPr>
          <a:xfrm>
            <a:off x="320040" y="2497648"/>
            <a:ext cx="4572000" cy="1645920"/>
          </a:xfrm>
          <a:prstGeom prst="rect">
            <a:avLst/>
          </a:prstGeom>
          <a:noFill/>
          <a:ln/>
        </p:spPr>
        <p:txBody>
          <a:bodyPr wrap="square" rtlCol="0" anchor="ctr"/>
          <a:lstStyle/>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Stage de 480 heures réparties sur six mois</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Découverte des services administratifs et des commissions</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Participation au fonctionnement quotidien de l'institution</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Accompagnement par les équipes de l'Assemblée</a:t>
            </a:r>
            <a:endParaRPr lang="en-US" sz="1200" dirty="0"/>
          </a:p>
          <a:p>
            <a:pPr marL="342900" indent="-342900">
              <a:buSzPct val="100000"/>
              <a:buChar char="•"/>
            </a:pPr>
            <a:r>
              <a:rPr lang="en-US" sz="1200" dirty="0">
                <a:solidFill>
                  <a:srgbClr val="1A2B3C"/>
                </a:solidFill>
                <a:latin typeface="Calibri" pitchFamily="34" charset="0"/>
                <a:ea typeface="Calibri" pitchFamily="34" charset="-122"/>
                <a:cs typeface="Calibri" pitchFamily="34" charset="-120"/>
              </a:rPr>
              <a:t>Rapport présenté devant un jury</a:t>
            </a:r>
            <a:endParaRPr lang="en-US" sz="1200" dirty="0"/>
          </a:p>
        </p:txBody>
      </p:sp>
      <p:sp>
        <p:nvSpPr>
          <p:cNvPr id="9" name="Shape 7"/>
          <p:cNvSpPr/>
          <p:nvPr/>
        </p:nvSpPr>
        <p:spPr>
          <a:xfrm>
            <a:off x="308187" y="4379018"/>
            <a:ext cx="4572000" cy="548640"/>
          </a:xfrm>
          <a:prstGeom prst="roundRect">
            <a:avLst>
              <a:gd name="adj" fmla="val 13333"/>
            </a:avLst>
          </a:prstGeom>
          <a:solidFill>
            <a:srgbClr val="C9933A"/>
          </a:solidFill>
          <a:ln w="12700">
            <a:solidFill>
              <a:srgbClr val="C9933A"/>
            </a:solidFill>
            <a:prstDash val="solid"/>
          </a:ln>
        </p:spPr>
      </p:sp>
      <p:sp>
        <p:nvSpPr>
          <p:cNvPr id="10" name="Text 8"/>
          <p:cNvSpPr/>
          <p:nvPr/>
        </p:nvSpPr>
        <p:spPr>
          <a:xfrm>
            <a:off x="365760" y="4389120"/>
            <a:ext cx="4572000" cy="54864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Objectif : Former une nouvelle génération de jeunes citoyens connaissant le fonctionnement concret des institutions.</a:t>
            </a:r>
            <a:endParaRPr lang="en-US" sz="1100" dirty="0"/>
          </a:p>
        </p:txBody>
      </p:sp>
      <p:pic>
        <p:nvPicPr>
          <p:cNvPr id="14" name="Image 13">
            <a:extLst>
              <a:ext uri="{FF2B5EF4-FFF2-40B4-BE49-F238E27FC236}">
                <a16:creationId xmlns:a16="http://schemas.microsoft.com/office/drawing/2014/main" id="{1A4BA7B6-DBE2-C571-4879-6D4A48C2D20B}"/>
              </a:ext>
            </a:extLst>
          </p:cNvPr>
          <p:cNvPicPr>
            <a:picLocks noChangeAspect="1"/>
          </p:cNvPicPr>
          <p:nvPr/>
        </p:nvPicPr>
        <p:blipFill>
          <a:blip r:embed="rId3"/>
          <a:srcRect t="23712"/>
          <a:stretch>
            <a:fillRect/>
          </a:stretch>
        </p:blipFill>
        <p:spPr>
          <a:xfrm>
            <a:off x="5119040" y="1013883"/>
            <a:ext cx="3716773" cy="392387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TotalTime>
  <Words>2493</Words>
  <Application>Microsoft Office PowerPoint</Application>
  <PresentationFormat>Affichage à l'écran (16:9)</PresentationFormat>
  <Paragraphs>192</Paragraphs>
  <Slides>16</Slides>
  <Notes>16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Calibri</vt:lpstr>
      <vt:lpstr>Cambria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rôle des administrations parlementaires dans l'éducation à la démocratie</dc:title>
  <dc:subject>PptxGenJS Presentation</dc:subject>
  <dc:creator>PptxGenJS</dc:creator>
  <cp:lastModifiedBy>Leyla Arslan</cp:lastModifiedBy>
  <cp:revision>7</cp:revision>
  <cp:lastPrinted>2026-07-01T05:00:34Z</cp:lastPrinted>
  <dcterms:created xsi:type="dcterms:W3CDTF">2026-06-30T22:24:03Z</dcterms:created>
  <dcterms:modified xsi:type="dcterms:W3CDTF">2026-07-09T16:37:02Z</dcterms:modified>
</cp:coreProperties>
</file>